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7"/>
  </p:notesMasterIdLst>
  <p:sldIdLst>
    <p:sldId id="256" r:id="rId2"/>
    <p:sldId id="257" r:id="rId3"/>
    <p:sldId id="258" r:id="rId4"/>
    <p:sldId id="259" r:id="rId5"/>
    <p:sldId id="260" r:id="rId6"/>
  </p:sldIdLst>
  <p:sldSz cx="6858000" cy="9144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577"/>
    <p:restoredTop sz="94586"/>
  </p:normalViewPr>
  <p:slideViewPr>
    <p:cSldViewPr snapToGrid="0" snapToObjects="1">
      <p:cViewPr varScale="1">
        <p:scale>
          <a:sx n="121" d="100"/>
          <a:sy n="121" d="100"/>
        </p:scale>
        <p:origin x="400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9DCCA4-9C3C-4544-8D9B-12FA22E3B310}" type="datetimeFigureOut">
              <a:rPr lang="en-US" smtClean="0"/>
              <a:t>3/6/17</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C91A65-B6A1-7748-A976-0CC2E2F8830C}" type="slidenum">
              <a:rPr lang="en-US" smtClean="0"/>
              <a:t>‹#›</a:t>
            </a:fld>
            <a:endParaRPr lang="en-US"/>
          </a:p>
        </p:txBody>
      </p:sp>
    </p:spTree>
    <p:extLst>
      <p:ext uri="{BB962C8B-B14F-4D97-AF65-F5344CB8AC3E}">
        <p14:creationId xmlns:p14="http://schemas.microsoft.com/office/powerpoint/2010/main" val="1260860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smtClean="0"/>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B11C930-3259-E648-AA3A-F45136466948}" type="datetimeFigureOut">
              <a:rPr lang="en-US" smtClean="0"/>
              <a:t>3/6/17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B11C930-3259-E648-AA3A-F45136466948}" type="datetimeFigureOut">
              <a:rPr lang="en-US" smtClean="0"/>
              <a:t>3/6/17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B11C930-3259-E648-AA3A-F45136466948}" type="datetimeFigureOut">
              <a:rPr lang="en-US" smtClean="0"/>
              <a:t>3/6/17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B11C930-3259-E648-AA3A-F45136466948}" type="datetimeFigureOut">
              <a:rPr lang="en-US" smtClean="0"/>
              <a:t>3/6/17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smtClean="0"/>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B11C930-3259-E648-AA3A-F45136466948}" type="datetimeFigureOut">
              <a:rPr lang="en-US" smtClean="0"/>
              <a:t>3/6/17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B11C930-3259-E648-AA3A-F45136466948}" type="datetimeFigureOut">
              <a:rPr lang="en-US" smtClean="0"/>
              <a:t>3/6/17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B11C930-3259-E648-AA3A-F45136466948}" type="datetimeFigureOut">
              <a:rPr lang="en-US" smtClean="0"/>
              <a:t>3/6/17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B11C930-3259-E648-AA3A-F45136466948}" type="datetimeFigureOut">
              <a:rPr lang="en-US" smtClean="0"/>
              <a:t>3/6/17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11C930-3259-E648-AA3A-F45136466948}" type="datetimeFigureOut">
              <a:rPr lang="en-US" smtClean="0"/>
              <a:t>3/6/17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smtClean="0"/>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B11C930-3259-E648-AA3A-F45136466948}" type="datetimeFigureOut">
              <a:rPr lang="en-US" smtClean="0"/>
              <a:t>3/6/17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B11C930-3259-E648-AA3A-F45136466948}" type="datetimeFigureOut">
              <a:rPr lang="en-US" smtClean="0"/>
              <a:t>3/6/17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B356A8-0C35-2E46-98DA-AA4523C1EFB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DB11C930-3259-E648-AA3A-F45136466948}" type="datetimeFigureOut">
              <a:rPr lang="en-US" smtClean="0"/>
              <a:t>3/6/17</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67B356A8-0C35-2E46-98DA-AA4523C1EFB0}" type="slidenum">
              <a:rPr lang="en-US" smtClean="0"/>
              <a:t>‹#›</a:t>
            </a:fld>
            <a:endParaRPr lang="en-US"/>
          </a:p>
        </p:txBody>
      </p:sp>
    </p:spTree>
    <p:extLst>
      <p:ext uri="{BB962C8B-B14F-4D97-AF65-F5344CB8AC3E}">
        <p14:creationId xmlns:p14="http://schemas.microsoft.com/office/powerpoint/2010/main" val="445013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dmhigdon/DDS-Homework-8" TargetMode="External"/><Relationship Id="rId3" Type="http://schemas.openxmlformats.org/officeDocument/2006/relationships/hyperlink" Target="https://cran.rstudio.com/web/packages/pitchRx/index.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pitchRx</a:t>
            </a:r>
            <a:endParaRPr lang="en-US" dirty="0"/>
          </a:p>
        </p:txBody>
      </p:sp>
      <p:sp>
        <p:nvSpPr>
          <p:cNvPr id="3" name="Subtitle 2"/>
          <p:cNvSpPr>
            <a:spLocks noGrp="1"/>
          </p:cNvSpPr>
          <p:nvPr>
            <p:ph type="subTitle" idx="1"/>
          </p:nvPr>
        </p:nvSpPr>
        <p:spPr/>
        <p:txBody>
          <a:bodyPr/>
          <a:lstStyle/>
          <a:p>
            <a:r>
              <a:rPr lang="en-US" dirty="0" smtClean="0"/>
              <a:t>Visualizing Major League Baseball (MLB) pitches</a:t>
            </a:r>
            <a:endParaRPr lang="en-US" dirty="0"/>
          </a:p>
        </p:txBody>
      </p:sp>
    </p:spTree>
    <p:extLst>
      <p:ext uri="{BB962C8B-B14F-4D97-AF65-F5344CB8AC3E}">
        <p14:creationId xmlns:p14="http://schemas.microsoft.com/office/powerpoint/2010/main" val="20263575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6858000" cy="756745"/>
          </a:xfrm>
          <a:solidFill>
            <a:srgbClr val="002060"/>
          </a:solidFill>
        </p:spPr>
        <p:txBody>
          <a:bodyPr>
            <a:normAutofit/>
          </a:bodyPr>
          <a:lstStyle/>
          <a:p>
            <a:pPr algn="ctr"/>
            <a:r>
              <a:rPr lang="en-US" sz="2800" dirty="0" err="1" smtClean="0">
                <a:solidFill>
                  <a:schemeClr val="bg1"/>
                </a:solidFill>
              </a:rPr>
              <a:t>Github</a:t>
            </a:r>
            <a:r>
              <a:rPr lang="en-US" sz="2800" dirty="0" smtClean="0">
                <a:solidFill>
                  <a:schemeClr val="bg1"/>
                </a:solidFill>
              </a:rPr>
              <a:t> link and R Package</a:t>
            </a:r>
            <a:endParaRPr lang="en-US" sz="2800" dirty="0">
              <a:solidFill>
                <a:schemeClr val="bg1"/>
              </a:solidFill>
            </a:endParaRPr>
          </a:p>
        </p:txBody>
      </p:sp>
      <p:sp>
        <p:nvSpPr>
          <p:cNvPr id="3" name="Content Placeholder 2"/>
          <p:cNvSpPr>
            <a:spLocks noGrp="1"/>
          </p:cNvSpPr>
          <p:nvPr>
            <p:ph idx="1"/>
          </p:nvPr>
        </p:nvSpPr>
        <p:spPr>
          <a:xfrm>
            <a:off x="0" y="756746"/>
            <a:ext cx="6858000" cy="583324"/>
          </a:xfrm>
        </p:spPr>
        <p:txBody>
          <a:bodyPr>
            <a:noAutofit/>
          </a:bodyPr>
          <a:lstStyle/>
          <a:p>
            <a:r>
              <a:rPr lang="en-US" sz="1600" dirty="0" err="1" smtClean="0"/>
              <a:t>Github</a:t>
            </a:r>
            <a:r>
              <a:rPr lang="en-US" sz="1600" dirty="0" smtClean="0"/>
              <a:t> </a:t>
            </a:r>
            <a:r>
              <a:rPr lang="en-US" sz="1600" dirty="0"/>
              <a:t>link: </a:t>
            </a:r>
            <a:r>
              <a:rPr lang="en-US" sz="1600" dirty="0">
                <a:hlinkClick r:id="rId2"/>
              </a:rPr>
              <a:t>https://</a:t>
            </a:r>
            <a:r>
              <a:rPr lang="en-US" sz="1600" dirty="0" smtClean="0">
                <a:hlinkClick r:id="rId2"/>
              </a:rPr>
              <a:t>github.com/dmhigdon/DDS-Homework-8</a:t>
            </a:r>
            <a:endParaRPr lang="en-US" sz="1600" dirty="0" smtClean="0"/>
          </a:p>
          <a:p>
            <a:r>
              <a:rPr lang="en-US" sz="1600" dirty="0" smtClean="0"/>
              <a:t>I </a:t>
            </a:r>
            <a:r>
              <a:rPr lang="en-US" sz="1600" dirty="0"/>
              <a:t>chose the “</a:t>
            </a:r>
            <a:r>
              <a:rPr lang="en-US" sz="1600" dirty="0" err="1"/>
              <a:t>pitchRx</a:t>
            </a:r>
            <a:r>
              <a:rPr lang="en-US" sz="1600" dirty="0"/>
              <a:t>” package: </a:t>
            </a:r>
            <a:r>
              <a:rPr lang="en-US" sz="1600" dirty="0">
                <a:hlinkClick r:id="rId3"/>
              </a:rPr>
              <a:t>https://</a:t>
            </a:r>
            <a:r>
              <a:rPr lang="en-US" sz="1600" dirty="0" smtClean="0">
                <a:hlinkClick r:id="rId3"/>
              </a:rPr>
              <a:t>cran.rstudio.com/web/packages/pitchRx/index.html</a:t>
            </a:r>
          </a:p>
          <a:p>
            <a:r>
              <a:rPr lang="en-US" sz="1600" dirty="0" smtClean="0"/>
              <a:t>Code to download and install the necessary packages:</a:t>
            </a:r>
            <a:endParaRPr lang="en-US" sz="1600" dirty="0"/>
          </a:p>
        </p:txBody>
      </p:sp>
      <p:sp>
        <p:nvSpPr>
          <p:cNvPr id="5" name="Rectangle 4"/>
          <p:cNvSpPr/>
          <p:nvPr/>
        </p:nvSpPr>
        <p:spPr>
          <a:xfrm>
            <a:off x="108975" y="1856155"/>
            <a:ext cx="6495393" cy="1569660"/>
          </a:xfrm>
          <a:prstGeom prst="rect">
            <a:avLst/>
          </a:prstGeom>
          <a:solidFill>
            <a:schemeClr val="bg2">
              <a:lumMod val="90000"/>
            </a:schemeClr>
          </a:solidFill>
        </p:spPr>
        <p:txBody>
          <a:bodyPr wrap="square">
            <a:spAutoFit/>
          </a:bodyPr>
          <a:lstStyle/>
          <a:p>
            <a:r>
              <a:rPr lang="en-US" sz="1200" dirty="0" err="1">
                <a:solidFill>
                  <a:prstClr val="black"/>
                </a:solidFill>
                <a:latin typeface="Calibri" charset="0"/>
                <a:ea typeface="Calibri" charset="0"/>
                <a:cs typeface="Calibri" charset="0"/>
              </a:rPr>
              <a:t>install.packages</a:t>
            </a:r>
            <a:r>
              <a:rPr lang="en-US" sz="1200" dirty="0">
                <a:solidFill>
                  <a:prstClr val="black"/>
                </a:solidFill>
                <a:latin typeface="Calibri" charset="0"/>
                <a:ea typeface="Calibri" charset="0"/>
                <a:cs typeface="Calibri" charset="0"/>
              </a:rPr>
              <a:t>("</a:t>
            </a:r>
            <a:r>
              <a:rPr lang="en-US" sz="1200" dirty="0" err="1">
                <a:solidFill>
                  <a:prstClr val="black"/>
                </a:solidFill>
                <a:latin typeface="Calibri" charset="0"/>
                <a:ea typeface="Calibri" charset="0"/>
                <a:cs typeface="Calibri" charset="0"/>
              </a:rPr>
              <a:t>pitchRx</a:t>
            </a:r>
            <a:r>
              <a:rPr lang="en-US" sz="1200" dirty="0">
                <a:solidFill>
                  <a:prstClr val="black"/>
                </a:solidFill>
                <a:latin typeface="Calibri" charset="0"/>
                <a:ea typeface="Calibri" charset="0"/>
                <a:cs typeface="Calibri" charset="0"/>
              </a:rPr>
              <a:t>")</a:t>
            </a:r>
          </a:p>
          <a:p>
            <a:r>
              <a:rPr lang="en-US" sz="1200" dirty="0" err="1">
                <a:solidFill>
                  <a:prstClr val="black"/>
                </a:solidFill>
                <a:latin typeface="Calibri" charset="0"/>
                <a:ea typeface="Calibri" charset="0"/>
                <a:cs typeface="Calibri" charset="0"/>
              </a:rPr>
              <a:t>install.packages</a:t>
            </a:r>
            <a:r>
              <a:rPr lang="en-US" sz="1200" dirty="0">
                <a:solidFill>
                  <a:prstClr val="black"/>
                </a:solidFill>
                <a:latin typeface="Calibri" charset="0"/>
                <a:ea typeface="Calibri" charset="0"/>
                <a:cs typeface="Calibri" charset="0"/>
              </a:rPr>
              <a:t>("ggplot2") #it is required by </a:t>
            </a:r>
            <a:r>
              <a:rPr lang="en-US" sz="1200" dirty="0" err="1">
                <a:solidFill>
                  <a:prstClr val="black"/>
                </a:solidFill>
                <a:latin typeface="Calibri" charset="0"/>
                <a:ea typeface="Calibri" charset="0"/>
                <a:cs typeface="Calibri" charset="0"/>
              </a:rPr>
              <a:t>pitchRx</a:t>
            </a:r>
            <a:endParaRPr lang="en-US" sz="1200" dirty="0">
              <a:solidFill>
                <a:prstClr val="black"/>
              </a:solidFill>
              <a:latin typeface="Calibri" charset="0"/>
              <a:ea typeface="Calibri" charset="0"/>
              <a:cs typeface="Calibri" charset="0"/>
            </a:endParaRPr>
          </a:p>
          <a:p>
            <a:r>
              <a:rPr lang="en-US" sz="1200" dirty="0" err="1">
                <a:solidFill>
                  <a:prstClr val="black"/>
                </a:solidFill>
                <a:latin typeface="Calibri" charset="0"/>
                <a:ea typeface="Calibri" charset="0"/>
                <a:cs typeface="Calibri" charset="0"/>
              </a:rPr>
              <a:t>install.packages</a:t>
            </a:r>
            <a:r>
              <a:rPr lang="en-US" sz="1200" dirty="0">
                <a:solidFill>
                  <a:prstClr val="black"/>
                </a:solidFill>
                <a:latin typeface="Calibri" charset="0"/>
                <a:ea typeface="Calibri" charset="0"/>
                <a:cs typeface="Calibri" charset="0"/>
              </a:rPr>
              <a:t>("</a:t>
            </a:r>
            <a:r>
              <a:rPr lang="en-US" sz="1200" dirty="0" err="1">
                <a:solidFill>
                  <a:prstClr val="black"/>
                </a:solidFill>
                <a:latin typeface="Calibri" charset="0"/>
                <a:ea typeface="Calibri" charset="0"/>
                <a:cs typeface="Calibri" charset="0"/>
              </a:rPr>
              <a:t>RSQLite</a:t>
            </a:r>
            <a:r>
              <a:rPr lang="en-US" sz="1200" dirty="0">
                <a:solidFill>
                  <a:prstClr val="black"/>
                </a:solidFill>
                <a:latin typeface="Calibri" charset="0"/>
                <a:ea typeface="Calibri" charset="0"/>
                <a:cs typeface="Calibri" charset="0"/>
              </a:rPr>
              <a:t>") #we are going to use this to store our </a:t>
            </a:r>
            <a:r>
              <a:rPr lang="en-US" sz="1200" dirty="0" smtClean="0">
                <a:solidFill>
                  <a:prstClr val="black"/>
                </a:solidFill>
                <a:latin typeface="Calibri" charset="0"/>
                <a:ea typeface="Calibri" charset="0"/>
                <a:cs typeface="Calibri" charset="0"/>
              </a:rPr>
              <a:t>data</a:t>
            </a:r>
          </a:p>
          <a:p>
            <a:r>
              <a:rPr lang="en-US" sz="1200" dirty="0" err="1">
                <a:solidFill>
                  <a:prstClr val="black"/>
                </a:solidFill>
                <a:latin typeface="Calibri" charset="0"/>
                <a:ea typeface="Calibri" charset="0"/>
                <a:cs typeface="Calibri" charset="0"/>
              </a:rPr>
              <a:t>install.packages</a:t>
            </a:r>
            <a:r>
              <a:rPr lang="en-US" sz="1200" dirty="0">
                <a:solidFill>
                  <a:prstClr val="black"/>
                </a:solidFill>
                <a:latin typeface="Calibri" charset="0"/>
                <a:ea typeface="Calibri" charset="0"/>
                <a:cs typeface="Calibri" charset="0"/>
              </a:rPr>
              <a:t>("</a:t>
            </a:r>
            <a:r>
              <a:rPr lang="en-US" sz="1200" dirty="0" err="1">
                <a:solidFill>
                  <a:prstClr val="black"/>
                </a:solidFill>
                <a:latin typeface="Calibri" charset="0"/>
                <a:ea typeface="Calibri" charset="0"/>
                <a:cs typeface="Calibri" charset="0"/>
              </a:rPr>
              <a:t>dplry</a:t>
            </a:r>
            <a:r>
              <a:rPr lang="en-US" sz="1200" dirty="0">
                <a:solidFill>
                  <a:prstClr val="black"/>
                </a:solidFill>
                <a:latin typeface="Calibri" charset="0"/>
                <a:ea typeface="Calibri" charset="0"/>
                <a:cs typeface="Calibri" charset="0"/>
              </a:rPr>
              <a:t>") #we will use this to </a:t>
            </a:r>
            <a:r>
              <a:rPr lang="en-US" sz="1200" dirty="0" smtClean="0">
                <a:solidFill>
                  <a:prstClr val="black"/>
                </a:solidFill>
                <a:latin typeface="Calibri" charset="0"/>
                <a:ea typeface="Calibri" charset="0"/>
                <a:cs typeface="Calibri" charset="0"/>
              </a:rPr>
              <a:t>filter </a:t>
            </a:r>
            <a:r>
              <a:rPr lang="en-US" sz="1200" dirty="0">
                <a:solidFill>
                  <a:prstClr val="black"/>
                </a:solidFill>
                <a:latin typeface="Calibri" charset="0"/>
                <a:ea typeface="Calibri" charset="0"/>
                <a:cs typeface="Calibri" charset="0"/>
              </a:rPr>
              <a:t>the data</a:t>
            </a:r>
          </a:p>
          <a:p>
            <a:r>
              <a:rPr lang="en-US" sz="1200" dirty="0">
                <a:solidFill>
                  <a:prstClr val="black"/>
                </a:solidFill>
                <a:latin typeface="Calibri" charset="0"/>
                <a:ea typeface="Calibri" charset="0"/>
                <a:cs typeface="Calibri" charset="0"/>
              </a:rPr>
              <a:t>library(ggplot2) </a:t>
            </a:r>
          </a:p>
          <a:p>
            <a:r>
              <a:rPr lang="en-US" sz="1200" dirty="0">
                <a:solidFill>
                  <a:prstClr val="black"/>
                </a:solidFill>
                <a:latin typeface="Calibri" charset="0"/>
                <a:ea typeface="Calibri" charset="0"/>
                <a:cs typeface="Calibri" charset="0"/>
              </a:rPr>
              <a:t>library(</a:t>
            </a:r>
            <a:r>
              <a:rPr lang="en-US" sz="1200" dirty="0" err="1">
                <a:solidFill>
                  <a:prstClr val="black"/>
                </a:solidFill>
                <a:latin typeface="Calibri" charset="0"/>
                <a:ea typeface="Calibri" charset="0"/>
                <a:cs typeface="Calibri" charset="0"/>
              </a:rPr>
              <a:t>pitchRx</a:t>
            </a:r>
            <a:r>
              <a:rPr lang="en-US" sz="1200" dirty="0">
                <a:solidFill>
                  <a:prstClr val="black"/>
                </a:solidFill>
                <a:latin typeface="Calibri" charset="0"/>
                <a:ea typeface="Calibri" charset="0"/>
                <a:cs typeface="Calibri" charset="0"/>
              </a:rPr>
              <a:t>)</a:t>
            </a:r>
          </a:p>
          <a:p>
            <a:r>
              <a:rPr lang="en-US" sz="1200" dirty="0">
                <a:solidFill>
                  <a:prstClr val="black"/>
                </a:solidFill>
                <a:latin typeface="Calibri" charset="0"/>
                <a:ea typeface="Calibri" charset="0"/>
                <a:cs typeface="Calibri" charset="0"/>
              </a:rPr>
              <a:t>library(</a:t>
            </a:r>
            <a:r>
              <a:rPr lang="en-US" sz="1200" dirty="0" err="1">
                <a:solidFill>
                  <a:prstClr val="black"/>
                </a:solidFill>
                <a:latin typeface="Calibri" charset="0"/>
                <a:ea typeface="Calibri" charset="0"/>
                <a:cs typeface="Calibri" charset="0"/>
              </a:rPr>
              <a:t>RSQLite</a:t>
            </a:r>
            <a:r>
              <a:rPr lang="en-US" sz="1200" dirty="0" smtClean="0">
                <a:solidFill>
                  <a:prstClr val="black"/>
                </a:solidFill>
                <a:latin typeface="Calibri" charset="0"/>
                <a:ea typeface="Calibri" charset="0"/>
                <a:cs typeface="Calibri" charset="0"/>
              </a:rPr>
              <a:t>)</a:t>
            </a:r>
          </a:p>
          <a:p>
            <a:r>
              <a:rPr lang="en-US" sz="1200" dirty="0">
                <a:solidFill>
                  <a:prstClr val="black"/>
                </a:solidFill>
                <a:latin typeface="Calibri" charset="0"/>
                <a:ea typeface="Calibri" charset="0"/>
                <a:cs typeface="Calibri" charset="0"/>
              </a:rPr>
              <a:t>library(</a:t>
            </a:r>
            <a:r>
              <a:rPr lang="en-US" sz="1200" dirty="0" err="1">
                <a:solidFill>
                  <a:prstClr val="black"/>
                </a:solidFill>
                <a:latin typeface="Calibri" charset="0"/>
                <a:ea typeface="Calibri" charset="0"/>
                <a:cs typeface="Calibri" charset="0"/>
              </a:rPr>
              <a:t>dplry</a:t>
            </a:r>
            <a:r>
              <a:rPr lang="en-US" sz="1200" dirty="0">
                <a:solidFill>
                  <a:prstClr val="black"/>
                </a:solidFill>
                <a:latin typeface="Calibri" charset="0"/>
                <a:ea typeface="Calibri" charset="0"/>
                <a:cs typeface="Calibri" charset="0"/>
              </a:rPr>
              <a:t>)</a:t>
            </a:r>
          </a:p>
        </p:txBody>
      </p:sp>
      <p:sp>
        <p:nvSpPr>
          <p:cNvPr id="6" name="Content Placeholder 2"/>
          <p:cNvSpPr txBox="1">
            <a:spLocks/>
          </p:cNvSpPr>
          <p:nvPr/>
        </p:nvSpPr>
        <p:spPr>
          <a:xfrm>
            <a:off x="-2" y="3351126"/>
            <a:ext cx="6858000" cy="1239267"/>
          </a:xfrm>
          <a:prstGeom prst="rect">
            <a:avLst/>
          </a:prstGeom>
        </p:spPr>
        <p:txBody>
          <a:bodyPr vert="horz" lIns="121920" tIns="60960" rIns="121920" bIns="60960" rtlCol="0">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1600" dirty="0" err="1"/>
              <a:t>pitchRx</a:t>
            </a:r>
            <a:r>
              <a:rPr lang="en-US" sz="1600" dirty="0"/>
              <a:t> allows us to easily download a large amount of data from the MLB </a:t>
            </a:r>
            <a:r>
              <a:rPr lang="en-US" sz="1600" dirty="0" err="1"/>
              <a:t>gameday</a:t>
            </a:r>
            <a:r>
              <a:rPr lang="en-US" sz="1600" dirty="0"/>
              <a:t> website in XML format</a:t>
            </a:r>
          </a:p>
          <a:p>
            <a:r>
              <a:rPr lang="en-US" sz="1600" dirty="0"/>
              <a:t>In addition to using </a:t>
            </a:r>
            <a:r>
              <a:rPr lang="en-US" sz="1600" dirty="0" err="1"/>
              <a:t>pitchRx</a:t>
            </a:r>
            <a:r>
              <a:rPr lang="en-US" sz="1600" dirty="0"/>
              <a:t> to download the data, we are going to use </a:t>
            </a:r>
            <a:r>
              <a:rPr lang="en-US" sz="1600" dirty="0" err="1"/>
              <a:t>RSQLite</a:t>
            </a:r>
            <a:r>
              <a:rPr lang="en-US" sz="1600" dirty="0"/>
              <a:t> to store the data in a database on our machines</a:t>
            </a:r>
          </a:p>
        </p:txBody>
      </p:sp>
      <p:sp>
        <p:nvSpPr>
          <p:cNvPr id="7" name="Title 1"/>
          <p:cNvSpPr txBox="1">
            <a:spLocks/>
          </p:cNvSpPr>
          <p:nvPr/>
        </p:nvSpPr>
        <p:spPr>
          <a:xfrm>
            <a:off x="0" y="4446872"/>
            <a:ext cx="6858000" cy="756745"/>
          </a:xfrm>
          <a:prstGeom prst="rect">
            <a:avLst/>
          </a:prstGeom>
          <a:solidFill>
            <a:srgbClr val="002060"/>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2800" dirty="0" smtClean="0">
                <a:solidFill>
                  <a:schemeClr val="bg1"/>
                </a:solidFill>
              </a:rPr>
              <a:t>Initial Setup - </a:t>
            </a:r>
            <a:r>
              <a:rPr lang="en-US" sz="2800" dirty="0" err="1" smtClean="0">
                <a:solidFill>
                  <a:schemeClr val="bg1"/>
                </a:solidFill>
              </a:rPr>
              <a:t>RSQLite</a:t>
            </a:r>
            <a:endParaRPr lang="en-US" sz="2800" dirty="0">
              <a:solidFill>
                <a:schemeClr val="bg1"/>
              </a:solidFill>
            </a:endParaRPr>
          </a:p>
        </p:txBody>
      </p:sp>
      <p:sp>
        <p:nvSpPr>
          <p:cNvPr id="8" name="Content Placeholder 2"/>
          <p:cNvSpPr txBox="1">
            <a:spLocks/>
          </p:cNvSpPr>
          <p:nvPr/>
        </p:nvSpPr>
        <p:spPr>
          <a:xfrm>
            <a:off x="0" y="5129163"/>
            <a:ext cx="6858000" cy="1233782"/>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600" dirty="0" err="1" smtClean="0"/>
              <a:t>pitchFx</a:t>
            </a:r>
            <a:r>
              <a:rPr lang="en-US" sz="1600" dirty="0" smtClean="0"/>
              <a:t> allows us to download a large amount of data (although we will keep the size of the downloads smaller for this example to keep speeds reasonable</a:t>
            </a:r>
            <a:r>
              <a:rPr lang="en-US" sz="1600" dirty="0" smtClean="0"/>
              <a:t>), so we’ll want to organize it</a:t>
            </a:r>
            <a:endParaRPr lang="en-US" sz="1600" dirty="0" smtClean="0"/>
          </a:p>
          <a:p>
            <a:r>
              <a:rPr lang="en-US" sz="1600" dirty="0" smtClean="0"/>
              <a:t>To do that</a:t>
            </a:r>
            <a:r>
              <a:rPr lang="en-US" sz="1600" dirty="0" smtClean="0"/>
              <a:t>, </a:t>
            </a:r>
            <a:r>
              <a:rPr lang="en-US" sz="1600" dirty="0" smtClean="0"/>
              <a:t>we are also going to </a:t>
            </a:r>
            <a:r>
              <a:rPr lang="en-US" sz="1600" dirty="0" smtClean="0"/>
              <a:t>use </a:t>
            </a:r>
            <a:r>
              <a:rPr lang="en-US" sz="1600" dirty="0" err="1" smtClean="0"/>
              <a:t>RSQLite</a:t>
            </a:r>
            <a:r>
              <a:rPr lang="en-US" sz="1600" dirty="0" smtClean="0"/>
              <a:t> to save the data into a database</a:t>
            </a:r>
          </a:p>
          <a:p>
            <a:r>
              <a:rPr lang="en-US" sz="1600" dirty="0" smtClean="0"/>
              <a:t>This will allow us to not store the data in memory, which would limit performance in the case of larger data sets</a:t>
            </a:r>
          </a:p>
        </p:txBody>
      </p:sp>
      <p:sp>
        <p:nvSpPr>
          <p:cNvPr id="9" name="Content Placeholder 2"/>
          <p:cNvSpPr txBox="1">
            <a:spLocks/>
          </p:cNvSpPr>
          <p:nvPr/>
        </p:nvSpPr>
        <p:spPr>
          <a:xfrm>
            <a:off x="-1" y="6573586"/>
            <a:ext cx="867906" cy="325273"/>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en-US" sz="1600" u="sng" dirty="0" smtClean="0"/>
              <a:t>Steps</a:t>
            </a:r>
          </a:p>
        </p:txBody>
      </p:sp>
      <p:sp>
        <p:nvSpPr>
          <p:cNvPr id="10" name="Content Placeholder 2"/>
          <p:cNvSpPr txBox="1">
            <a:spLocks/>
          </p:cNvSpPr>
          <p:nvPr/>
        </p:nvSpPr>
        <p:spPr>
          <a:xfrm>
            <a:off x="-2" y="6844982"/>
            <a:ext cx="6858000" cy="1233782"/>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marR="0" lvl="0" indent="-342900" defTabSz="914400" eaLnBrk="1" fontAlgn="auto" latinLnBrk="0" hangingPunct="1">
              <a:lnSpc>
                <a:spcPct val="100000"/>
              </a:lnSpc>
              <a:spcBef>
                <a:spcPts val="0"/>
              </a:spcBef>
              <a:spcAft>
                <a:spcPts val="0"/>
              </a:spcAft>
              <a:buClrTx/>
              <a:buSzTx/>
              <a:buFont typeface="+mj-lt"/>
              <a:buAutoNum type="arabicPeriod"/>
              <a:tabLst/>
              <a:defRPr/>
            </a:pPr>
            <a:r>
              <a:rPr lang="en-US" sz="1600" dirty="0" smtClean="0"/>
              <a:t>Download and load </a:t>
            </a:r>
            <a:r>
              <a:rPr lang="en-US" sz="1600" dirty="0" err="1" smtClean="0"/>
              <a:t>pitchRx</a:t>
            </a:r>
            <a:r>
              <a:rPr lang="en-US" sz="1600" dirty="0" smtClean="0"/>
              <a:t>, ggplot2, and </a:t>
            </a:r>
            <a:r>
              <a:rPr lang="en-US" sz="1600" dirty="0" err="1" smtClean="0"/>
              <a:t>RSQLite</a:t>
            </a:r>
            <a:r>
              <a:rPr lang="en-US" sz="1600" dirty="0" smtClean="0"/>
              <a:t> into your workspace (code above)</a:t>
            </a:r>
          </a:p>
          <a:p>
            <a:pPr marL="342900" marR="0" lvl="0" indent="-342900" defTabSz="914400" eaLnBrk="1" fontAlgn="auto" latinLnBrk="0" hangingPunct="1">
              <a:lnSpc>
                <a:spcPct val="100000"/>
              </a:lnSpc>
              <a:spcBef>
                <a:spcPts val="0"/>
              </a:spcBef>
              <a:spcAft>
                <a:spcPts val="0"/>
              </a:spcAft>
              <a:buClrTx/>
              <a:buSzTx/>
              <a:buFont typeface="+mj-lt"/>
              <a:buAutoNum type="arabicPeriod"/>
              <a:tabLst/>
              <a:defRPr/>
            </a:pPr>
            <a:r>
              <a:rPr lang="en-US" sz="1600" dirty="0" smtClean="0"/>
              <a:t>Set up your database with the following piece of code:</a:t>
            </a:r>
            <a:endParaRPr lang="en-US" sz="1400" dirty="0"/>
          </a:p>
          <a:p>
            <a:pPr marL="342900" marR="0" lvl="0" indent="-342900" defTabSz="914400" eaLnBrk="1" fontAlgn="auto" latinLnBrk="0" hangingPunct="1">
              <a:lnSpc>
                <a:spcPct val="100000"/>
              </a:lnSpc>
              <a:spcBef>
                <a:spcPts val="0"/>
              </a:spcBef>
              <a:spcAft>
                <a:spcPts val="0"/>
              </a:spcAft>
              <a:buClrTx/>
              <a:buSzTx/>
              <a:buFont typeface="+mj-lt"/>
              <a:buAutoNum type="arabicPeriod"/>
              <a:tabLst/>
              <a:defRPr/>
            </a:pPr>
            <a:endParaRPr lang="en-US" sz="1400" dirty="0" smtClean="0"/>
          </a:p>
          <a:p>
            <a:pPr marL="342900" marR="0" lvl="0" indent="-342900" defTabSz="914400" eaLnBrk="1" fontAlgn="auto" latinLnBrk="0" hangingPunct="1">
              <a:lnSpc>
                <a:spcPct val="100000"/>
              </a:lnSpc>
              <a:spcBef>
                <a:spcPts val="0"/>
              </a:spcBef>
              <a:spcAft>
                <a:spcPts val="0"/>
              </a:spcAft>
              <a:buClrTx/>
              <a:buSzTx/>
              <a:buFont typeface="+mj-lt"/>
              <a:buAutoNum type="arabicPeriod"/>
              <a:tabLst/>
              <a:defRPr/>
            </a:pPr>
            <a:endParaRPr lang="en-US" sz="1400" dirty="0"/>
          </a:p>
          <a:p>
            <a:pPr marL="342900" marR="0" lvl="0" indent="-342900" defTabSz="914400" eaLnBrk="1" fontAlgn="auto" latinLnBrk="0" hangingPunct="1">
              <a:lnSpc>
                <a:spcPct val="100000"/>
              </a:lnSpc>
              <a:spcBef>
                <a:spcPts val="0"/>
              </a:spcBef>
              <a:spcAft>
                <a:spcPts val="0"/>
              </a:spcAft>
              <a:buClrTx/>
              <a:buSzTx/>
              <a:buFont typeface="+mj-lt"/>
              <a:buAutoNum type="arabicPeriod"/>
              <a:tabLst/>
              <a:defRPr/>
            </a:pPr>
            <a:r>
              <a:rPr lang="en-US" sz="1600" dirty="0" smtClean="0"/>
              <a:t>Look at your database to make sure it has been created and is empty:</a:t>
            </a:r>
          </a:p>
        </p:txBody>
      </p:sp>
      <p:sp>
        <p:nvSpPr>
          <p:cNvPr id="11" name="Rectangle 10"/>
          <p:cNvSpPr/>
          <p:nvPr/>
        </p:nvSpPr>
        <p:spPr>
          <a:xfrm>
            <a:off x="108976" y="7681124"/>
            <a:ext cx="6495393" cy="307777"/>
          </a:xfrm>
          <a:prstGeom prst="rect">
            <a:avLst/>
          </a:prstGeom>
          <a:solidFill>
            <a:schemeClr val="bg2">
              <a:lumMod val="90000"/>
            </a:schemeClr>
          </a:solidFill>
        </p:spPr>
        <p:txBody>
          <a:bodyPr wrap="square">
            <a:spAutoFit/>
          </a:bodyPr>
          <a:lstStyle/>
          <a:p>
            <a:r>
              <a:rPr lang="en-US" sz="1400" dirty="0" err="1">
                <a:solidFill>
                  <a:prstClr val="black"/>
                </a:solidFill>
                <a:latin typeface="Calibri" charset="0"/>
                <a:ea typeface="Calibri" charset="0"/>
                <a:cs typeface="Calibri" charset="0"/>
              </a:rPr>
              <a:t>bb_db</a:t>
            </a:r>
            <a:r>
              <a:rPr lang="en-US" sz="1400" dirty="0">
                <a:solidFill>
                  <a:prstClr val="black"/>
                </a:solidFill>
                <a:latin typeface="Calibri" charset="0"/>
                <a:ea typeface="Calibri" charset="0"/>
                <a:cs typeface="Calibri" charset="0"/>
              </a:rPr>
              <a:t> &lt;- </a:t>
            </a:r>
            <a:r>
              <a:rPr lang="en-US" sz="1400" dirty="0" err="1">
                <a:solidFill>
                  <a:prstClr val="black"/>
                </a:solidFill>
                <a:latin typeface="Calibri" charset="0"/>
                <a:ea typeface="Calibri" charset="0"/>
                <a:cs typeface="Calibri" charset="0"/>
              </a:rPr>
              <a:t>src_sqlite</a:t>
            </a:r>
            <a:r>
              <a:rPr lang="en-US" sz="1400" dirty="0">
                <a:solidFill>
                  <a:prstClr val="black"/>
                </a:solidFill>
                <a:latin typeface="Calibri" charset="0"/>
                <a:ea typeface="Calibri" charset="0"/>
                <a:cs typeface="Calibri" charset="0"/>
              </a:rPr>
              <a:t>("pitchdata.sqlite3", create = TRUE)</a:t>
            </a:r>
          </a:p>
        </p:txBody>
      </p:sp>
      <p:sp>
        <p:nvSpPr>
          <p:cNvPr id="12" name="Rectangle 11"/>
          <p:cNvSpPr/>
          <p:nvPr/>
        </p:nvSpPr>
        <p:spPr>
          <a:xfrm>
            <a:off x="108976" y="8296087"/>
            <a:ext cx="6495393" cy="738664"/>
          </a:xfrm>
          <a:prstGeom prst="rect">
            <a:avLst/>
          </a:prstGeom>
          <a:solidFill>
            <a:schemeClr val="bg2">
              <a:lumMod val="90000"/>
            </a:schemeClr>
          </a:solidFill>
        </p:spPr>
        <p:txBody>
          <a:bodyPr wrap="square">
            <a:spAutoFit/>
          </a:bodyPr>
          <a:lstStyle/>
          <a:p>
            <a:r>
              <a:rPr lang="en-US" sz="1400" dirty="0" smtClean="0">
                <a:solidFill>
                  <a:prstClr val="black"/>
                </a:solidFill>
                <a:latin typeface="Calibri" charset="0"/>
                <a:ea typeface="Calibri" charset="0"/>
                <a:cs typeface="Calibri" charset="0"/>
              </a:rPr>
              <a:t>&gt; </a:t>
            </a:r>
            <a:r>
              <a:rPr lang="en-US" sz="1400" dirty="0" err="1" smtClean="0">
                <a:solidFill>
                  <a:prstClr val="black"/>
                </a:solidFill>
                <a:latin typeface="Calibri" charset="0"/>
                <a:ea typeface="Calibri" charset="0"/>
                <a:cs typeface="Calibri" charset="0"/>
              </a:rPr>
              <a:t>bb_db</a:t>
            </a:r>
            <a:endParaRPr lang="en-US" sz="1400" dirty="0" smtClean="0">
              <a:solidFill>
                <a:prstClr val="black"/>
              </a:solidFill>
              <a:latin typeface="Calibri" charset="0"/>
              <a:ea typeface="Calibri" charset="0"/>
              <a:cs typeface="Calibri" charset="0"/>
            </a:endParaRPr>
          </a:p>
          <a:p>
            <a:r>
              <a:rPr lang="en-US" sz="1400" dirty="0" err="1" smtClean="0">
                <a:solidFill>
                  <a:prstClr val="black"/>
                </a:solidFill>
                <a:latin typeface="Calibri" charset="0"/>
                <a:ea typeface="Calibri" charset="0"/>
                <a:cs typeface="Calibri" charset="0"/>
              </a:rPr>
              <a:t>src</a:t>
            </a:r>
            <a:r>
              <a:rPr lang="en-US" sz="1400" dirty="0">
                <a:solidFill>
                  <a:prstClr val="black"/>
                </a:solidFill>
                <a:latin typeface="Calibri" charset="0"/>
                <a:ea typeface="Calibri" charset="0"/>
                <a:cs typeface="Calibri" charset="0"/>
              </a:rPr>
              <a:t>:  </a:t>
            </a:r>
            <a:r>
              <a:rPr lang="en-US" sz="1400" dirty="0" err="1">
                <a:solidFill>
                  <a:prstClr val="black"/>
                </a:solidFill>
                <a:latin typeface="Calibri" charset="0"/>
                <a:ea typeface="Calibri" charset="0"/>
                <a:cs typeface="Calibri" charset="0"/>
              </a:rPr>
              <a:t>sqlite</a:t>
            </a:r>
            <a:r>
              <a:rPr lang="en-US" sz="1400" dirty="0">
                <a:solidFill>
                  <a:prstClr val="black"/>
                </a:solidFill>
                <a:latin typeface="Calibri" charset="0"/>
                <a:ea typeface="Calibri" charset="0"/>
                <a:cs typeface="Calibri" charset="0"/>
              </a:rPr>
              <a:t> 3.11.1 [pitchdata.sqlite3</a:t>
            </a:r>
            <a:r>
              <a:rPr lang="en-US" sz="1400" dirty="0" smtClean="0">
                <a:solidFill>
                  <a:prstClr val="black"/>
                </a:solidFill>
                <a:latin typeface="Calibri" charset="0"/>
                <a:ea typeface="Calibri" charset="0"/>
                <a:cs typeface="Calibri" charset="0"/>
              </a:rPr>
              <a:t>]</a:t>
            </a:r>
          </a:p>
          <a:p>
            <a:r>
              <a:rPr lang="en-US" sz="1400" dirty="0" err="1" smtClean="0">
                <a:solidFill>
                  <a:prstClr val="black"/>
                </a:solidFill>
                <a:latin typeface="Calibri" charset="0"/>
                <a:ea typeface="Calibri" charset="0"/>
                <a:cs typeface="Calibri" charset="0"/>
              </a:rPr>
              <a:t>tbls</a:t>
            </a:r>
            <a:r>
              <a:rPr lang="en-US" sz="1400" dirty="0">
                <a:solidFill>
                  <a:prstClr val="black"/>
                </a:solidFill>
                <a:latin typeface="Calibri" charset="0"/>
                <a:ea typeface="Calibri" charset="0"/>
                <a:cs typeface="Calibri" charset="0"/>
              </a:rPr>
              <a:t>:</a:t>
            </a:r>
          </a:p>
        </p:txBody>
      </p:sp>
    </p:spTree>
    <p:extLst>
      <p:ext uri="{BB962C8B-B14F-4D97-AF65-F5344CB8AC3E}">
        <p14:creationId xmlns:p14="http://schemas.microsoft.com/office/powerpoint/2010/main" val="6602882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56745"/>
            <a:ext cx="6858000" cy="1214333"/>
          </a:xfrm>
        </p:spPr>
        <p:txBody>
          <a:bodyPr>
            <a:normAutofit fontScale="25000" lnSpcReduction="20000"/>
          </a:bodyPr>
          <a:lstStyle/>
          <a:p>
            <a:r>
              <a:rPr lang="en-US" sz="6400" dirty="0" smtClean="0"/>
              <a:t>The function used to download data in this package is the “scrape” function</a:t>
            </a:r>
          </a:p>
          <a:p>
            <a:pPr lvl="1"/>
            <a:r>
              <a:rPr lang="en-US" sz="6400" dirty="0" smtClean="0"/>
              <a:t>Scrape has 5 possible arguments, but we will focus on three:</a:t>
            </a:r>
            <a:endParaRPr lang="en-US" sz="6400" dirty="0" smtClean="0"/>
          </a:p>
          <a:p>
            <a:pPr lvl="2"/>
            <a:r>
              <a:rPr lang="en-US" sz="6400" dirty="0" smtClean="0"/>
              <a:t>Start - start of the date range the game was played on</a:t>
            </a:r>
          </a:p>
          <a:p>
            <a:pPr lvl="2"/>
            <a:r>
              <a:rPr lang="en-US" sz="6400" dirty="0" smtClean="0"/>
              <a:t>End </a:t>
            </a:r>
            <a:r>
              <a:rPr lang="mr-IN" sz="6400" dirty="0" smtClean="0"/>
              <a:t>–</a:t>
            </a:r>
            <a:r>
              <a:rPr lang="en-US" sz="6400" dirty="0" smtClean="0"/>
              <a:t> end of the date range the game was played on</a:t>
            </a:r>
          </a:p>
          <a:p>
            <a:pPr lvl="2"/>
            <a:r>
              <a:rPr lang="en-US" sz="6400" dirty="0" err="1" smtClean="0"/>
              <a:t>Game.ids</a:t>
            </a:r>
            <a:r>
              <a:rPr lang="en-US" sz="6400" dirty="0" smtClean="0"/>
              <a:t> </a:t>
            </a:r>
            <a:r>
              <a:rPr lang="mr-IN" sz="6400" dirty="0" smtClean="0"/>
              <a:t>–</a:t>
            </a:r>
            <a:r>
              <a:rPr lang="en-US" sz="6400" dirty="0" smtClean="0"/>
              <a:t> each game has a unique id</a:t>
            </a:r>
            <a:endParaRPr lang="en-US" sz="6400" dirty="0"/>
          </a:p>
          <a:p>
            <a:pPr lvl="2"/>
            <a:endParaRPr lang="en-US" sz="1400" dirty="0" smtClean="0"/>
          </a:p>
          <a:p>
            <a:pPr lvl="2"/>
            <a:endParaRPr lang="en-US" sz="1400" dirty="0"/>
          </a:p>
          <a:p>
            <a:r>
              <a:rPr lang="en-US" sz="6200" dirty="0" smtClean="0"/>
              <a:t>The first method we will use is by setting the start and end date range, using 4/17/16 as our date</a:t>
            </a:r>
          </a:p>
          <a:p>
            <a:r>
              <a:rPr lang="en-US" sz="6200" dirty="0" smtClean="0"/>
              <a:t>The below code snippet will save the data into our database, and save it as a variable called “</a:t>
            </a:r>
            <a:r>
              <a:rPr lang="en-US" sz="6200" dirty="0" err="1" smtClean="0"/>
              <a:t>mydata</a:t>
            </a:r>
            <a:r>
              <a:rPr lang="en-US" sz="6200" dirty="0" smtClean="0"/>
              <a:t>”</a:t>
            </a:r>
          </a:p>
          <a:p>
            <a:endParaRPr lang="en-US" sz="6200" dirty="0"/>
          </a:p>
          <a:p>
            <a:endParaRPr lang="en-US" sz="6200" dirty="0" smtClean="0"/>
          </a:p>
          <a:p>
            <a:r>
              <a:rPr lang="en-US" sz="6200" dirty="0" smtClean="0"/>
              <a:t>If we look at our data again, we will see that it has been populated with 5 tables from the “scrape” function</a:t>
            </a:r>
          </a:p>
          <a:p>
            <a:endParaRPr lang="en-US" sz="6200" dirty="0"/>
          </a:p>
          <a:p>
            <a:endParaRPr lang="en-US" sz="6200" dirty="0" smtClean="0"/>
          </a:p>
          <a:p>
            <a:endParaRPr lang="en-US" sz="6200" dirty="0"/>
          </a:p>
          <a:p>
            <a:endParaRPr lang="en-US" sz="6200" dirty="0" smtClean="0"/>
          </a:p>
          <a:p>
            <a:r>
              <a:rPr lang="en-US" sz="6200" dirty="0" smtClean="0"/>
              <a:t>For this example we are interesting in pitching data, so let’s look at the “pitch” table</a:t>
            </a:r>
          </a:p>
          <a:p>
            <a:endParaRPr lang="en-US" sz="6200" dirty="0"/>
          </a:p>
          <a:p>
            <a:endParaRPr lang="en-US" sz="6200" dirty="0" smtClean="0"/>
          </a:p>
          <a:p>
            <a:endParaRPr lang="en-US" sz="6200" dirty="0"/>
          </a:p>
          <a:p>
            <a:r>
              <a:rPr lang="en-US" sz="6200" dirty="0" smtClean="0"/>
              <a:t>From here we can see that the table contains what we were looking for, data on pitching speed, location, result, and much more for all games played on the date we chose</a:t>
            </a:r>
          </a:p>
          <a:p>
            <a:r>
              <a:rPr lang="en-US" sz="6200" dirty="0" smtClean="0"/>
              <a:t>Of note is the </a:t>
            </a:r>
            <a:r>
              <a:rPr lang="en-US" sz="6200" dirty="0" err="1" smtClean="0"/>
              <a:t>gameday_link</a:t>
            </a:r>
            <a:r>
              <a:rPr lang="en-US" sz="6200" dirty="0" smtClean="0"/>
              <a:t> field, which we can use to identify specific games wherein we could join to the other tables produced by the scrape table to get even more data, but we will stick with the ’pitch’ table for this example</a:t>
            </a:r>
          </a:p>
          <a:p>
            <a:endParaRPr lang="en-US" sz="6200" dirty="0" smtClean="0"/>
          </a:p>
        </p:txBody>
      </p:sp>
      <p:sp>
        <p:nvSpPr>
          <p:cNvPr id="7" name="Content Placeholder 2"/>
          <p:cNvSpPr txBox="1">
            <a:spLocks/>
          </p:cNvSpPr>
          <p:nvPr/>
        </p:nvSpPr>
        <p:spPr>
          <a:xfrm>
            <a:off x="-3378200" y="4166150"/>
            <a:ext cx="4411024" cy="735225"/>
          </a:xfrm>
          <a:prstGeom prst="rect">
            <a:avLst/>
          </a:prstGeom>
        </p:spPr>
        <p:txBody>
          <a:bodyPr vert="horz" lIns="121920" tIns="60960" rIns="121920" bIns="6096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85783" indent="-685783" algn="ctr" defTabSz="1219170">
              <a:lnSpc>
                <a:spcPct val="100000"/>
              </a:lnSpc>
              <a:spcBef>
                <a:spcPts val="0"/>
              </a:spcBef>
              <a:buFont typeface="+mj-lt"/>
              <a:buAutoNum type="arabicPeriod"/>
            </a:pPr>
            <a:endParaRPr lang="en-US" sz="3733" dirty="0"/>
          </a:p>
        </p:txBody>
      </p:sp>
      <p:sp>
        <p:nvSpPr>
          <p:cNvPr id="8" name="Title 1"/>
          <p:cNvSpPr txBox="1">
            <a:spLocks/>
          </p:cNvSpPr>
          <p:nvPr/>
        </p:nvSpPr>
        <p:spPr>
          <a:xfrm>
            <a:off x="0" y="0"/>
            <a:ext cx="6858000" cy="756745"/>
          </a:xfrm>
          <a:prstGeom prst="rect">
            <a:avLst/>
          </a:prstGeom>
          <a:solidFill>
            <a:srgbClr val="002060"/>
          </a:solidFill>
        </p:spPr>
        <p:txBody>
          <a:bodyPr vert="horz" lIns="91440" tIns="45720" rIns="91440" bIns="45720" rtlCol="0" anchor="ctr">
            <a:normAutofit fontScale="92500"/>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3000" dirty="0" smtClean="0">
                <a:solidFill>
                  <a:schemeClr val="bg1"/>
                </a:solidFill>
              </a:rPr>
              <a:t>Downloading</a:t>
            </a:r>
            <a:r>
              <a:rPr lang="en-US" dirty="0" smtClean="0">
                <a:solidFill>
                  <a:schemeClr val="bg1"/>
                </a:solidFill>
              </a:rPr>
              <a:t> the Data: Option 1 (By Date)</a:t>
            </a:r>
            <a:endParaRPr lang="en-US" dirty="0">
              <a:solidFill>
                <a:schemeClr val="bg1"/>
              </a:solidFill>
            </a:endParaRPr>
          </a:p>
        </p:txBody>
      </p:sp>
      <p:sp>
        <p:nvSpPr>
          <p:cNvPr id="10" name="Rectangle 9"/>
          <p:cNvSpPr/>
          <p:nvPr/>
        </p:nvSpPr>
        <p:spPr>
          <a:xfrm>
            <a:off x="181299" y="3098690"/>
            <a:ext cx="6495393" cy="307777"/>
          </a:xfrm>
          <a:prstGeom prst="rect">
            <a:avLst/>
          </a:prstGeom>
          <a:solidFill>
            <a:schemeClr val="bg2">
              <a:lumMod val="90000"/>
            </a:schemeClr>
          </a:solidFill>
        </p:spPr>
        <p:txBody>
          <a:bodyPr wrap="square">
            <a:spAutoFit/>
          </a:bodyPr>
          <a:lstStyle/>
          <a:p>
            <a:r>
              <a:rPr lang="mr-IN" sz="1400" dirty="0" err="1">
                <a:solidFill>
                  <a:prstClr val="black"/>
                </a:solidFill>
                <a:latin typeface="Calibri" charset="0"/>
                <a:ea typeface="Calibri" charset="0"/>
                <a:cs typeface="Calibri" charset="0"/>
              </a:rPr>
              <a:t>mydata</a:t>
            </a:r>
            <a:r>
              <a:rPr lang="mr-IN" sz="1400" dirty="0">
                <a:solidFill>
                  <a:prstClr val="black"/>
                </a:solidFill>
                <a:latin typeface="Calibri" charset="0"/>
                <a:ea typeface="Calibri" charset="0"/>
                <a:cs typeface="Calibri" charset="0"/>
              </a:rPr>
              <a:t>&lt;-</a:t>
            </a:r>
            <a:r>
              <a:rPr lang="mr-IN" sz="1400" dirty="0" err="1">
                <a:solidFill>
                  <a:prstClr val="black"/>
                </a:solidFill>
                <a:latin typeface="Calibri" charset="0"/>
                <a:ea typeface="Calibri" charset="0"/>
                <a:cs typeface="Calibri" charset="0"/>
              </a:rPr>
              <a:t>scrape</a:t>
            </a:r>
            <a:r>
              <a:rPr lang="mr-IN" sz="1400" dirty="0">
                <a:solidFill>
                  <a:prstClr val="black"/>
                </a:solidFill>
                <a:latin typeface="Calibri" charset="0"/>
                <a:ea typeface="Calibri" charset="0"/>
                <a:cs typeface="Calibri" charset="0"/>
              </a:rPr>
              <a:t>(</a:t>
            </a:r>
            <a:r>
              <a:rPr lang="mr-IN" sz="1400" dirty="0" err="1">
                <a:solidFill>
                  <a:prstClr val="black"/>
                </a:solidFill>
                <a:latin typeface="Calibri" charset="0"/>
                <a:ea typeface="Calibri" charset="0"/>
                <a:cs typeface="Calibri" charset="0"/>
              </a:rPr>
              <a:t>start</a:t>
            </a:r>
            <a:r>
              <a:rPr lang="mr-IN" sz="1400" dirty="0">
                <a:solidFill>
                  <a:prstClr val="black"/>
                </a:solidFill>
                <a:latin typeface="Calibri" charset="0"/>
                <a:ea typeface="Calibri" charset="0"/>
                <a:cs typeface="Calibri" charset="0"/>
              </a:rPr>
              <a:t>="2016-04-17", </a:t>
            </a:r>
            <a:r>
              <a:rPr lang="mr-IN" sz="1400" dirty="0" err="1">
                <a:solidFill>
                  <a:prstClr val="black"/>
                </a:solidFill>
                <a:latin typeface="Calibri" charset="0"/>
                <a:ea typeface="Calibri" charset="0"/>
                <a:cs typeface="Calibri" charset="0"/>
              </a:rPr>
              <a:t>end</a:t>
            </a:r>
            <a:r>
              <a:rPr lang="mr-IN" sz="1400" dirty="0">
                <a:solidFill>
                  <a:prstClr val="black"/>
                </a:solidFill>
                <a:latin typeface="Calibri" charset="0"/>
                <a:ea typeface="Calibri" charset="0"/>
                <a:cs typeface="Calibri" charset="0"/>
              </a:rPr>
              <a:t>="2016-04-17", </a:t>
            </a:r>
            <a:r>
              <a:rPr lang="mr-IN" sz="1400" dirty="0" err="1">
                <a:solidFill>
                  <a:prstClr val="black"/>
                </a:solidFill>
                <a:latin typeface="Calibri" charset="0"/>
                <a:ea typeface="Calibri" charset="0"/>
                <a:cs typeface="Calibri" charset="0"/>
              </a:rPr>
              <a:t>connect</a:t>
            </a:r>
            <a:r>
              <a:rPr lang="mr-IN" sz="1400" dirty="0">
                <a:solidFill>
                  <a:prstClr val="black"/>
                </a:solidFill>
                <a:latin typeface="Calibri" charset="0"/>
                <a:ea typeface="Calibri" charset="0"/>
                <a:cs typeface="Calibri" charset="0"/>
              </a:rPr>
              <a:t> = </a:t>
            </a:r>
            <a:r>
              <a:rPr lang="mr-IN" sz="1400" dirty="0" err="1">
                <a:solidFill>
                  <a:prstClr val="black"/>
                </a:solidFill>
                <a:latin typeface="Calibri" charset="0"/>
                <a:ea typeface="Calibri" charset="0"/>
                <a:cs typeface="Calibri" charset="0"/>
              </a:rPr>
              <a:t>bb_db$con</a:t>
            </a:r>
            <a:r>
              <a:rPr lang="mr-IN" sz="1400" dirty="0">
                <a:solidFill>
                  <a:prstClr val="black"/>
                </a:solidFill>
                <a:latin typeface="Calibri" charset="0"/>
                <a:ea typeface="Calibri" charset="0"/>
                <a:cs typeface="Calibri" charset="0"/>
              </a:rPr>
              <a:t>)</a:t>
            </a:r>
            <a:endParaRPr lang="en-US" sz="1400" dirty="0">
              <a:solidFill>
                <a:prstClr val="black"/>
              </a:solidFill>
              <a:latin typeface="Calibri" charset="0"/>
              <a:ea typeface="Calibri" charset="0"/>
              <a:cs typeface="Calibri" charset="0"/>
            </a:endParaRPr>
          </a:p>
        </p:txBody>
      </p:sp>
      <p:sp>
        <p:nvSpPr>
          <p:cNvPr id="11" name="Rectangle 10"/>
          <p:cNvSpPr/>
          <p:nvPr/>
        </p:nvSpPr>
        <p:spPr>
          <a:xfrm>
            <a:off x="181299" y="4162711"/>
            <a:ext cx="6495393" cy="738664"/>
          </a:xfrm>
          <a:prstGeom prst="rect">
            <a:avLst/>
          </a:prstGeom>
          <a:solidFill>
            <a:schemeClr val="bg2">
              <a:lumMod val="90000"/>
            </a:schemeClr>
          </a:solidFill>
        </p:spPr>
        <p:txBody>
          <a:bodyPr wrap="square">
            <a:spAutoFit/>
          </a:bodyPr>
          <a:lstStyle/>
          <a:p>
            <a:r>
              <a:rPr lang="en-US" sz="1400" dirty="0" smtClean="0">
                <a:solidFill>
                  <a:prstClr val="black"/>
                </a:solidFill>
                <a:latin typeface="Calibri" charset="0"/>
                <a:ea typeface="Calibri" charset="0"/>
                <a:cs typeface="Calibri" charset="0"/>
              </a:rPr>
              <a:t>&gt; </a:t>
            </a:r>
            <a:r>
              <a:rPr lang="en-US" sz="1400" dirty="0" err="1" smtClean="0">
                <a:solidFill>
                  <a:prstClr val="black"/>
                </a:solidFill>
                <a:latin typeface="Calibri" charset="0"/>
                <a:ea typeface="Calibri" charset="0"/>
                <a:cs typeface="Calibri" charset="0"/>
              </a:rPr>
              <a:t>bb_db</a:t>
            </a:r>
            <a:endParaRPr lang="en-US" sz="1400" dirty="0" smtClean="0">
              <a:solidFill>
                <a:prstClr val="black"/>
              </a:solidFill>
              <a:latin typeface="Calibri" charset="0"/>
              <a:ea typeface="Calibri" charset="0"/>
              <a:cs typeface="Calibri" charset="0"/>
            </a:endParaRPr>
          </a:p>
          <a:p>
            <a:r>
              <a:rPr lang="en-US" sz="1400" dirty="0" err="1" smtClean="0">
                <a:solidFill>
                  <a:prstClr val="black"/>
                </a:solidFill>
                <a:latin typeface="Calibri" charset="0"/>
                <a:ea typeface="Calibri" charset="0"/>
                <a:cs typeface="Calibri" charset="0"/>
              </a:rPr>
              <a:t>src</a:t>
            </a:r>
            <a:r>
              <a:rPr lang="en-US" sz="1400" dirty="0">
                <a:solidFill>
                  <a:prstClr val="black"/>
                </a:solidFill>
                <a:latin typeface="Calibri" charset="0"/>
                <a:ea typeface="Calibri" charset="0"/>
                <a:cs typeface="Calibri" charset="0"/>
              </a:rPr>
              <a:t>:  </a:t>
            </a:r>
            <a:r>
              <a:rPr lang="en-US" sz="1400" dirty="0" err="1">
                <a:solidFill>
                  <a:prstClr val="black"/>
                </a:solidFill>
                <a:latin typeface="Calibri" charset="0"/>
                <a:ea typeface="Calibri" charset="0"/>
                <a:cs typeface="Calibri" charset="0"/>
              </a:rPr>
              <a:t>sqlite</a:t>
            </a:r>
            <a:r>
              <a:rPr lang="en-US" sz="1400" dirty="0">
                <a:solidFill>
                  <a:prstClr val="black"/>
                </a:solidFill>
                <a:latin typeface="Calibri" charset="0"/>
                <a:ea typeface="Calibri" charset="0"/>
                <a:cs typeface="Calibri" charset="0"/>
              </a:rPr>
              <a:t> 3.11.1 [pitchdata.sqlite3</a:t>
            </a:r>
            <a:r>
              <a:rPr lang="en-US" sz="1400" dirty="0" smtClean="0">
                <a:solidFill>
                  <a:prstClr val="black"/>
                </a:solidFill>
                <a:latin typeface="Calibri" charset="0"/>
                <a:ea typeface="Calibri" charset="0"/>
                <a:cs typeface="Calibri" charset="0"/>
              </a:rPr>
              <a:t>]</a:t>
            </a:r>
          </a:p>
          <a:p>
            <a:r>
              <a:rPr lang="en-US" sz="1400" dirty="0" err="1" smtClean="0">
                <a:solidFill>
                  <a:prstClr val="black"/>
                </a:solidFill>
                <a:latin typeface="Calibri" charset="0"/>
                <a:ea typeface="Calibri" charset="0"/>
                <a:cs typeface="Calibri" charset="0"/>
              </a:rPr>
              <a:t>tbls</a:t>
            </a:r>
            <a:r>
              <a:rPr lang="en-US" sz="1400" dirty="0">
                <a:solidFill>
                  <a:prstClr val="black"/>
                </a:solidFill>
                <a:latin typeface="Calibri" charset="0"/>
                <a:ea typeface="Calibri" charset="0"/>
                <a:cs typeface="Calibri" charset="0"/>
              </a:rPr>
              <a:t>: action, </a:t>
            </a:r>
            <a:r>
              <a:rPr lang="en-US" sz="1400" dirty="0" err="1">
                <a:solidFill>
                  <a:prstClr val="black"/>
                </a:solidFill>
                <a:latin typeface="Calibri" charset="0"/>
                <a:ea typeface="Calibri" charset="0"/>
                <a:cs typeface="Calibri" charset="0"/>
              </a:rPr>
              <a:t>atbat</a:t>
            </a:r>
            <a:r>
              <a:rPr lang="en-US" sz="1400" dirty="0">
                <a:solidFill>
                  <a:prstClr val="black"/>
                </a:solidFill>
                <a:latin typeface="Calibri" charset="0"/>
                <a:ea typeface="Calibri" charset="0"/>
                <a:cs typeface="Calibri" charset="0"/>
              </a:rPr>
              <a:t>, pitch, </a:t>
            </a:r>
            <a:r>
              <a:rPr lang="en-US" sz="1400" dirty="0" err="1">
                <a:solidFill>
                  <a:prstClr val="black"/>
                </a:solidFill>
                <a:latin typeface="Calibri" charset="0"/>
                <a:ea typeface="Calibri" charset="0"/>
                <a:cs typeface="Calibri" charset="0"/>
              </a:rPr>
              <a:t>po</a:t>
            </a:r>
            <a:r>
              <a:rPr lang="en-US" sz="1400" dirty="0">
                <a:solidFill>
                  <a:prstClr val="black"/>
                </a:solidFill>
                <a:latin typeface="Calibri" charset="0"/>
                <a:ea typeface="Calibri" charset="0"/>
                <a:cs typeface="Calibri" charset="0"/>
              </a:rPr>
              <a:t>, runner</a:t>
            </a:r>
          </a:p>
        </p:txBody>
      </p:sp>
      <p:sp>
        <p:nvSpPr>
          <p:cNvPr id="12" name="Rectangle 11"/>
          <p:cNvSpPr/>
          <p:nvPr/>
        </p:nvSpPr>
        <p:spPr>
          <a:xfrm>
            <a:off x="181299" y="5666672"/>
            <a:ext cx="6495393" cy="523220"/>
          </a:xfrm>
          <a:prstGeom prst="rect">
            <a:avLst/>
          </a:prstGeom>
          <a:solidFill>
            <a:schemeClr val="bg2">
              <a:lumMod val="90000"/>
            </a:schemeClr>
          </a:solidFill>
        </p:spPr>
        <p:txBody>
          <a:bodyPr wrap="square">
            <a:spAutoFit/>
          </a:bodyPr>
          <a:lstStyle/>
          <a:p>
            <a:r>
              <a:rPr lang="en-US" sz="1400" dirty="0">
                <a:solidFill>
                  <a:prstClr val="black"/>
                </a:solidFill>
                <a:latin typeface="Calibri" charset="0"/>
                <a:ea typeface="Calibri" charset="0"/>
                <a:cs typeface="Calibri" charset="0"/>
              </a:rPr>
              <a:t>pitches&lt;-</a:t>
            </a:r>
            <a:r>
              <a:rPr lang="en-US" sz="1400" dirty="0" err="1">
                <a:solidFill>
                  <a:prstClr val="black"/>
                </a:solidFill>
                <a:latin typeface="Calibri" charset="0"/>
                <a:ea typeface="Calibri" charset="0"/>
                <a:cs typeface="Calibri" charset="0"/>
              </a:rPr>
              <a:t>tbl</a:t>
            </a:r>
            <a:r>
              <a:rPr lang="en-US" sz="1400" dirty="0">
                <a:solidFill>
                  <a:prstClr val="black"/>
                </a:solidFill>
                <a:latin typeface="Calibri" charset="0"/>
                <a:ea typeface="Calibri" charset="0"/>
                <a:cs typeface="Calibri" charset="0"/>
              </a:rPr>
              <a:t>(bb_</a:t>
            </a:r>
            <a:r>
              <a:rPr lang="en-US" sz="1400" dirty="0" err="1">
                <a:solidFill>
                  <a:prstClr val="black"/>
                </a:solidFill>
                <a:latin typeface="Calibri" charset="0"/>
                <a:ea typeface="Calibri" charset="0"/>
                <a:cs typeface="Calibri" charset="0"/>
              </a:rPr>
              <a:t>db</a:t>
            </a:r>
            <a:r>
              <a:rPr lang="en-US" sz="1400" dirty="0">
                <a:solidFill>
                  <a:prstClr val="black"/>
                </a:solidFill>
                <a:latin typeface="Calibri" charset="0"/>
                <a:ea typeface="Calibri" charset="0"/>
                <a:cs typeface="Calibri" charset="0"/>
              </a:rPr>
              <a:t>,'pitch</a:t>
            </a:r>
            <a:r>
              <a:rPr lang="en-US" sz="1400" dirty="0" smtClean="0">
                <a:solidFill>
                  <a:prstClr val="black"/>
                </a:solidFill>
                <a:latin typeface="Calibri" charset="0"/>
                <a:ea typeface="Calibri" charset="0"/>
                <a:cs typeface="Calibri" charset="0"/>
              </a:rPr>
              <a:t>')</a:t>
            </a:r>
          </a:p>
          <a:p>
            <a:r>
              <a:rPr lang="en-US" sz="1400" dirty="0" smtClean="0">
                <a:solidFill>
                  <a:prstClr val="black"/>
                </a:solidFill>
                <a:latin typeface="Calibri" charset="0"/>
                <a:ea typeface="Calibri" charset="0"/>
                <a:cs typeface="Calibri" charset="0"/>
              </a:rPr>
              <a:t>head(pitches</a:t>
            </a:r>
            <a:r>
              <a:rPr lang="en-US" sz="1400" dirty="0">
                <a:solidFill>
                  <a:prstClr val="black"/>
                </a:solidFill>
                <a:latin typeface="Calibri" charset="0"/>
                <a:ea typeface="Calibri" charset="0"/>
                <a:cs typeface="Calibri" charset="0"/>
              </a:rPr>
              <a:t>)</a:t>
            </a:r>
          </a:p>
        </p:txBody>
      </p:sp>
    </p:spTree>
    <p:extLst>
      <p:ext uri="{BB962C8B-B14F-4D97-AF65-F5344CB8AC3E}">
        <p14:creationId xmlns:p14="http://schemas.microsoft.com/office/powerpoint/2010/main" val="12010097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56745"/>
            <a:ext cx="6858000" cy="1214333"/>
          </a:xfrm>
        </p:spPr>
        <p:txBody>
          <a:bodyPr>
            <a:normAutofit fontScale="25000" lnSpcReduction="20000"/>
          </a:bodyPr>
          <a:lstStyle/>
          <a:p>
            <a:r>
              <a:rPr lang="en-US" sz="6400" dirty="0" smtClean="0"/>
              <a:t>What if we wanted to look at a specific game, rather than a whole day’s worth of games?</a:t>
            </a:r>
          </a:p>
          <a:p>
            <a:r>
              <a:rPr lang="en-US" sz="6400" dirty="0" smtClean="0"/>
              <a:t>In order to that, we need to know the </a:t>
            </a:r>
            <a:r>
              <a:rPr lang="en-US" sz="6400" dirty="0" err="1" smtClean="0"/>
              <a:t>game_id</a:t>
            </a:r>
            <a:r>
              <a:rPr lang="en-US" sz="6400" dirty="0" smtClean="0"/>
              <a:t> so that we can call the </a:t>
            </a:r>
            <a:r>
              <a:rPr lang="en-US" sz="6400" dirty="0" err="1" smtClean="0"/>
              <a:t>game.id</a:t>
            </a:r>
            <a:r>
              <a:rPr lang="en-US" sz="6400" dirty="0" smtClean="0"/>
              <a:t> argument in the scrape function</a:t>
            </a:r>
          </a:p>
          <a:p>
            <a:r>
              <a:rPr lang="en-US" sz="6400" dirty="0" err="1" smtClean="0"/>
              <a:t>pitchRx</a:t>
            </a:r>
            <a:r>
              <a:rPr lang="en-US" sz="6400" dirty="0" smtClean="0"/>
              <a:t> comes with a dataset called “</a:t>
            </a:r>
            <a:r>
              <a:rPr lang="en-US" sz="6400" dirty="0" err="1" smtClean="0"/>
              <a:t>gids</a:t>
            </a:r>
            <a:r>
              <a:rPr lang="en-US" sz="6400" dirty="0" smtClean="0"/>
              <a:t>” which contains all of the game ids dating back to 2008</a:t>
            </a:r>
          </a:p>
          <a:p>
            <a:r>
              <a:rPr lang="en-US" sz="6400" dirty="0" smtClean="0"/>
              <a:t>Using the data function we can extract all of these to take a look:</a:t>
            </a:r>
          </a:p>
          <a:p>
            <a:endParaRPr lang="en-US" sz="6400" dirty="0"/>
          </a:p>
          <a:p>
            <a:endParaRPr lang="en-US" sz="6400" dirty="0" smtClean="0"/>
          </a:p>
          <a:p>
            <a:endParaRPr lang="en-US" sz="6400" dirty="0" smtClean="0"/>
          </a:p>
          <a:p>
            <a:endParaRPr lang="en-US" sz="6400" dirty="0"/>
          </a:p>
          <a:p>
            <a:endParaRPr lang="en-US" sz="6400" dirty="0" smtClean="0"/>
          </a:p>
          <a:p>
            <a:endParaRPr lang="en-US" sz="6400" dirty="0"/>
          </a:p>
          <a:p>
            <a:r>
              <a:rPr lang="en-US" sz="6400" dirty="0" smtClean="0"/>
              <a:t>From here we could search for the game id of interest, or we could leverage our knowledge of how game ids are constructed (another option would be to use regular expressions)</a:t>
            </a:r>
          </a:p>
          <a:p>
            <a:r>
              <a:rPr lang="en-US" sz="6400" dirty="0" smtClean="0"/>
              <a:t>Luckily, all </a:t>
            </a:r>
            <a:r>
              <a:rPr lang="en-US" sz="6400" dirty="0" err="1" smtClean="0"/>
              <a:t>game_ids</a:t>
            </a:r>
            <a:r>
              <a:rPr lang="en-US" sz="6400" dirty="0" smtClean="0"/>
              <a:t> have the same format:</a:t>
            </a:r>
          </a:p>
          <a:p>
            <a:endParaRPr lang="en-US" sz="6400" dirty="0"/>
          </a:p>
          <a:p>
            <a:endParaRPr lang="en-US" sz="6400" dirty="0" smtClean="0"/>
          </a:p>
          <a:p>
            <a:endParaRPr lang="en-US" sz="6400" dirty="0"/>
          </a:p>
          <a:p>
            <a:endParaRPr lang="en-US" sz="6400" dirty="0" smtClean="0"/>
          </a:p>
          <a:p>
            <a:endParaRPr lang="en-US" sz="6400" dirty="0" smtClean="0"/>
          </a:p>
          <a:p>
            <a:endParaRPr lang="en-US" sz="6400" dirty="0"/>
          </a:p>
          <a:p>
            <a:endParaRPr lang="en-US" sz="6400" dirty="0" smtClean="0"/>
          </a:p>
          <a:p>
            <a:endParaRPr lang="en-US" sz="6400" dirty="0"/>
          </a:p>
          <a:p>
            <a:r>
              <a:rPr lang="en-US" sz="6400" dirty="0" smtClean="0"/>
              <a:t>With this information, we could use the scrape function with the </a:t>
            </a:r>
            <a:r>
              <a:rPr lang="en-US" sz="6400" dirty="0" err="1" smtClean="0"/>
              <a:t>game.ids</a:t>
            </a:r>
            <a:r>
              <a:rPr lang="en-US" sz="6400" dirty="0" smtClean="0"/>
              <a:t> argument to find a specific game, in this case the Detroit Tigers at the Houston Astros on the same date (4/17/16)</a:t>
            </a:r>
            <a:endParaRPr lang="en-US" sz="6400" dirty="0"/>
          </a:p>
          <a:p>
            <a:pPr lvl="2"/>
            <a:endParaRPr lang="en-US" sz="1400" dirty="0" smtClean="0"/>
          </a:p>
          <a:p>
            <a:pPr lvl="2"/>
            <a:endParaRPr lang="en-US" sz="1400" dirty="0"/>
          </a:p>
          <a:p>
            <a:endParaRPr lang="en-US" sz="6200" dirty="0"/>
          </a:p>
        </p:txBody>
      </p:sp>
      <p:sp>
        <p:nvSpPr>
          <p:cNvPr id="7" name="Content Placeholder 2"/>
          <p:cNvSpPr txBox="1">
            <a:spLocks/>
          </p:cNvSpPr>
          <p:nvPr/>
        </p:nvSpPr>
        <p:spPr>
          <a:xfrm>
            <a:off x="-3378200" y="4166150"/>
            <a:ext cx="4411024" cy="735225"/>
          </a:xfrm>
          <a:prstGeom prst="rect">
            <a:avLst/>
          </a:prstGeom>
        </p:spPr>
        <p:txBody>
          <a:bodyPr vert="horz" lIns="121920" tIns="60960" rIns="121920" bIns="6096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85783" indent="-685783" algn="ctr" defTabSz="1219170">
              <a:lnSpc>
                <a:spcPct val="100000"/>
              </a:lnSpc>
              <a:spcBef>
                <a:spcPts val="0"/>
              </a:spcBef>
              <a:buFont typeface="+mj-lt"/>
              <a:buAutoNum type="arabicPeriod"/>
            </a:pPr>
            <a:endParaRPr lang="en-US" sz="3733" dirty="0"/>
          </a:p>
        </p:txBody>
      </p:sp>
      <p:sp>
        <p:nvSpPr>
          <p:cNvPr id="8" name="Title 1"/>
          <p:cNvSpPr txBox="1">
            <a:spLocks/>
          </p:cNvSpPr>
          <p:nvPr/>
        </p:nvSpPr>
        <p:spPr>
          <a:xfrm>
            <a:off x="0" y="0"/>
            <a:ext cx="6858000" cy="756745"/>
          </a:xfrm>
          <a:prstGeom prst="rect">
            <a:avLst/>
          </a:prstGeom>
          <a:solidFill>
            <a:srgbClr val="002060"/>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2800" dirty="0" smtClean="0">
                <a:solidFill>
                  <a:schemeClr val="bg1"/>
                </a:solidFill>
              </a:rPr>
              <a:t>Downloading the Data: Option 2...</a:t>
            </a:r>
            <a:r>
              <a:rPr lang="en-US" sz="2800" dirty="0" err="1" smtClean="0">
                <a:solidFill>
                  <a:schemeClr val="bg1"/>
                </a:solidFill>
              </a:rPr>
              <a:t>Gids</a:t>
            </a:r>
            <a:r>
              <a:rPr lang="en-US" sz="2800" dirty="0" smtClean="0">
                <a:solidFill>
                  <a:schemeClr val="bg1"/>
                </a:solidFill>
              </a:rPr>
              <a:t>?</a:t>
            </a:r>
            <a:endParaRPr lang="en-US" sz="2800" dirty="0">
              <a:solidFill>
                <a:schemeClr val="bg1"/>
              </a:solidFill>
            </a:endParaRPr>
          </a:p>
        </p:txBody>
      </p:sp>
      <p:sp>
        <p:nvSpPr>
          <p:cNvPr id="11" name="Rectangle 10"/>
          <p:cNvSpPr/>
          <p:nvPr/>
        </p:nvSpPr>
        <p:spPr>
          <a:xfrm>
            <a:off x="181298" y="7942812"/>
            <a:ext cx="6495393" cy="523220"/>
          </a:xfrm>
          <a:prstGeom prst="rect">
            <a:avLst/>
          </a:prstGeom>
          <a:solidFill>
            <a:schemeClr val="bg2">
              <a:lumMod val="90000"/>
            </a:schemeClr>
          </a:solidFill>
        </p:spPr>
        <p:txBody>
          <a:bodyPr wrap="square">
            <a:spAutoFit/>
          </a:bodyPr>
          <a:lstStyle/>
          <a:p>
            <a:r>
              <a:rPr lang="en-US" sz="1400" dirty="0" err="1">
                <a:solidFill>
                  <a:prstClr val="black"/>
                </a:solidFill>
                <a:latin typeface="Calibri" charset="0"/>
                <a:ea typeface="Calibri" charset="0"/>
                <a:cs typeface="Calibri" charset="0"/>
              </a:rPr>
              <a:t>astros_game</a:t>
            </a:r>
            <a:r>
              <a:rPr lang="en-US" sz="1400" dirty="0">
                <a:solidFill>
                  <a:prstClr val="black"/>
                </a:solidFill>
                <a:latin typeface="Calibri" charset="0"/>
                <a:ea typeface="Calibri" charset="0"/>
                <a:cs typeface="Calibri" charset="0"/>
              </a:rPr>
              <a:t>&lt;-scrape(</a:t>
            </a:r>
            <a:r>
              <a:rPr lang="en-US" sz="1400" dirty="0" err="1">
                <a:solidFill>
                  <a:prstClr val="black"/>
                </a:solidFill>
                <a:latin typeface="Calibri" charset="0"/>
                <a:ea typeface="Calibri" charset="0"/>
                <a:cs typeface="Calibri" charset="0"/>
              </a:rPr>
              <a:t>game.ids</a:t>
            </a:r>
            <a:r>
              <a:rPr lang="en-US" sz="1400" dirty="0">
                <a:solidFill>
                  <a:prstClr val="black"/>
                </a:solidFill>
                <a:latin typeface="Calibri" charset="0"/>
                <a:ea typeface="Calibri" charset="0"/>
                <a:cs typeface="Calibri" charset="0"/>
              </a:rPr>
              <a:t>="gid_2016_04_17_detmlb_houmlb_1", connect = </a:t>
            </a:r>
            <a:r>
              <a:rPr lang="en-US" sz="1400" dirty="0" err="1" smtClean="0">
                <a:solidFill>
                  <a:prstClr val="black"/>
                </a:solidFill>
                <a:latin typeface="Calibri" charset="0"/>
                <a:ea typeface="Calibri" charset="0"/>
                <a:cs typeface="Calibri" charset="0"/>
              </a:rPr>
              <a:t>bb_db$con</a:t>
            </a:r>
            <a:r>
              <a:rPr lang="en-US" sz="1400" dirty="0">
                <a:solidFill>
                  <a:prstClr val="black"/>
                </a:solidFill>
                <a:latin typeface="Calibri" charset="0"/>
                <a:ea typeface="Calibri" charset="0"/>
                <a:cs typeface="Calibri" charset="0"/>
              </a:rPr>
              <a:t>)</a:t>
            </a:r>
          </a:p>
        </p:txBody>
      </p:sp>
      <p:sp>
        <p:nvSpPr>
          <p:cNvPr id="12" name="Rectangle 11"/>
          <p:cNvSpPr/>
          <p:nvPr/>
        </p:nvSpPr>
        <p:spPr>
          <a:xfrm>
            <a:off x="181299" y="4967802"/>
            <a:ext cx="6495393" cy="954107"/>
          </a:xfrm>
          <a:prstGeom prst="rect">
            <a:avLst/>
          </a:prstGeom>
          <a:solidFill>
            <a:schemeClr val="accent1">
              <a:lumMod val="20000"/>
              <a:lumOff val="80000"/>
            </a:schemeClr>
          </a:solidFill>
        </p:spPr>
        <p:txBody>
          <a:bodyPr wrap="square">
            <a:spAutoFit/>
          </a:bodyPr>
          <a:lstStyle/>
          <a:p>
            <a:r>
              <a:rPr lang="en-US" sz="1400" dirty="0" smtClean="0">
                <a:solidFill>
                  <a:prstClr val="black"/>
                </a:solidFill>
                <a:latin typeface="Calibri" charset="0"/>
                <a:ea typeface="Calibri" charset="0"/>
                <a:cs typeface="Calibri" charset="0"/>
              </a:rPr>
              <a:t>gid_YYYY_MM_DD_aaalll_hhhlll_1</a:t>
            </a:r>
            <a:endParaRPr lang="en-US" sz="1400" dirty="0" smtClean="0">
              <a:solidFill>
                <a:prstClr val="black"/>
              </a:solidFill>
              <a:latin typeface="Calibri" charset="0"/>
              <a:ea typeface="Calibri" charset="0"/>
              <a:cs typeface="Calibri" charset="0"/>
            </a:endParaRPr>
          </a:p>
          <a:p>
            <a:r>
              <a:rPr lang="en-US" sz="1400" dirty="0" smtClean="0">
                <a:solidFill>
                  <a:prstClr val="black"/>
                </a:solidFill>
                <a:latin typeface="Calibri" charset="0"/>
                <a:ea typeface="Calibri" charset="0"/>
                <a:cs typeface="Calibri" charset="0"/>
              </a:rPr>
              <a:t>	where: </a:t>
            </a:r>
            <a:r>
              <a:rPr lang="en-US" sz="1400" dirty="0" err="1" smtClean="0">
                <a:solidFill>
                  <a:prstClr val="black"/>
                </a:solidFill>
                <a:latin typeface="Calibri" charset="0"/>
                <a:ea typeface="Calibri" charset="0"/>
                <a:cs typeface="Calibri" charset="0"/>
              </a:rPr>
              <a:t>aaa</a:t>
            </a:r>
            <a:r>
              <a:rPr lang="en-US" sz="1400" dirty="0" smtClean="0">
                <a:solidFill>
                  <a:prstClr val="black"/>
                </a:solidFill>
                <a:latin typeface="Calibri" charset="0"/>
                <a:ea typeface="Calibri" charset="0"/>
                <a:cs typeface="Calibri" charset="0"/>
              </a:rPr>
              <a:t> = away team abbreviation</a:t>
            </a:r>
          </a:p>
          <a:p>
            <a:r>
              <a:rPr lang="en-US" sz="1400" dirty="0">
                <a:solidFill>
                  <a:prstClr val="black"/>
                </a:solidFill>
                <a:latin typeface="Calibri" charset="0"/>
                <a:ea typeface="Calibri" charset="0"/>
                <a:cs typeface="Calibri" charset="0"/>
              </a:rPr>
              <a:t>	 </a:t>
            </a:r>
            <a:r>
              <a:rPr lang="en-US" sz="1400" dirty="0" smtClean="0">
                <a:solidFill>
                  <a:prstClr val="black"/>
                </a:solidFill>
                <a:latin typeface="Calibri" charset="0"/>
                <a:ea typeface="Calibri" charset="0"/>
                <a:cs typeface="Calibri" charset="0"/>
              </a:rPr>
              <a:t>            </a:t>
            </a:r>
            <a:r>
              <a:rPr lang="en-US" sz="1400" dirty="0" err="1" smtClean="0">
                <a:solidFill>
                  <a:prstClr val="black"/>
                </a:solidFill>
                <a:latin typeface="Calibri" charset="0"/>
                <a:ea typeface="Calibri" charset="0"/>
                <a:cs typeface="Calibri" charset="0"/>
              </a:rPr>
              <a:t>hhh</a:t>
            </a:r>
            <a:r>
              <a:rPr lang="en-US" sz="1400" dirty="0" smtClean="0">
                <a:solidFill>
                  <a:prstClr val="black"/>
                </a:solidFill>
                <a:latin typeface="Calibri" charset="0"/>
                <a:ea typeface="Calibri" charset="0"/>
                <a:cs typeface="Calibri" charset="0"/>
              </a:rPr>
              <a:t> = home team abbreviation</a:t>
            </a:r>
          </a:p>
          <a:p>
            <a:r>
              <a:rPr lang="en-US" sz="1400" dirty="0">
                <a:solidFill>
                  <a:prstClr val="black"/>
                </a:solidFill>
                <a:latin typeface="Calibri" charset="0"/>
                <a:ea typeface="Calibri" charset="0"/>
                <a:cs typeface="Calibri" charset="0"/>
              </a:rPr>
              <a:t>	 </a:t>
            </a:r>
            <a:r>
              <a:rPr lang="en-US" sz="1400" dirty="0" smtClean="0">
                <a:solidFill>
                  <a:prstClr val="black"/>
                </a:solidFill>
                <a:latin typeface="Calibri" charset="0"/>
                <a:ea typeface="Calibri" charset="0"/>
                <a:cs typeface="Calibri" charset="0"/>
              </a:rPr>
              <a:t>            </a:t>
            </a:r>
            <a:r>
              <a:rPr lang="en-US" sz="1400" dirty="0" err="1" smtClean="0">
                <a:solidFill>
                  <a:prstClr val="black"/>
                </a:solidFill>
                <a:latin typeface="Calibri" charset="0"/>
                <a:ea typeface="Calibri" charset="0"/>
                <a:cs typeface="Calibri" charset="0"/>
              </a:rPr>
              <a:t>lll</a:t>
            </a:r>
            <a:r>
              <a:rPr lang="en-US" sz="1400" dirty="0" smtClean="0">
                <a:solidFill>
                  <a:prstClr val="black"/>
                </a:solidFill>
                <a:latin typeface="Calibri" charset="0"/>
                <a:ea typeface="Calibri" charset="0"/>
                <a:cs typeface="Calibri" charset="0"/>
              </a:rPr>
              <a:t> = league abbreviation</a:t>
            </a:r>
            <a:endParaRPr lang="en-US" sz="1400" dirty="0">
              <a:solidFill>
                <a:prstClr val="black"/>
              </a:solidFill>
              <a:latin typeface="Calibri" charset="0"/>
              <a:ea typeface="Calibri" charset="0"/>
              <a:cs typeface="Calibri" charset="0"/>
            </a:endParaRPr>
          </a:p>
        </p:txBody>
      </p:sp>
      <p:sp>
        <p:nvSpPr>
          <p:cNvPr id="9" name="Rectangle 8"/>
          <p:cNvSpPr/>
          <p:nvPr/>
        </p:nvSpPr>
        <p:spPr>
          <a:xfrm>
            <a:off x="181299" y="2525100"/>
            <a:ext cx="6495393" cy="1169551"/>
          </a:xfrm>
          <a:prstGeom prst="rect">
            <a:avLst/>
          </a:prstGeom>
          <a:solidFill>
            <a:schemeClr val="bg2">
              <a:lumMod val="90000"/>
            </a:schemeClr>
          </a:solidFill>
        </p:spPr>
        <p:txBody>
          <a:bodyPr wrap="square">
            <a:spAutoFit/>
          </a:bodyPr>
          <a:lstStyle/>
          <a:p>
            <a:r>
              <a:rPr lang="en-US" sz="1400" dirty="0" smtClean="0">
                <a:solidFill>
                  <a:prstClr val="black"/>
                </a:solidFill>
                <a:latin typeface="Calibri" charset="0"/>
                <a:ea typeface="Calibri" charset="0"/>
                <a:cs typeface="Calibri" charset="0"/>
              </a:rPr>
              <a:t>&gt; data(</a:t>
            </a:r>
            <a:r>
              <a:rPr lang="en-US" sz="1400" dirty="0" err="1" smtClean="0">
                <a:solidFill>
                  <a:prstClr val="black"/>
                </a:solidFill>
                <a:latin typeface="Calibri" charset="0"/>
                <a:ea typeface="Calibri" charset="0"/>
                <a:cs typeface="Calibri" charset="0"/>
              </a:rPr>
              <a:t>gids</a:t>
            </a:r>
            <a:r>
              <a:rPr lang="en-US" sz="1400" dirty="0">
                <a:solidFill>
                  <a:prstClr val="black"/>
                </a:solidFill>
                <a:latin typeface="Calibri" charset="0"/>
                <a:ea typeface="Calibri" charset="0"/>
                <a:cs typeface="Calibri" charset="0"/>
              </a:rPr>
              <a:t>, package = "</a:t>
            </a:r>
            <a:r>
              <a:rPr lang="en-US" sz="1400" dirty="0" err="1">
                <a:solidFill>
                  <a:prstClr val="black"/>
                </a:solidFill>
                <a:latin typeface="Calibri" charset="0"/>
                <a:ea typeface="Calibri" charset="0"/>
                <a:cs typeface="Calibri" charset="0"/>
              </a:rPr>
              <a:t>pitchRx</a:t>
            </a:r>
            <a:r>
              <a:rPr lang="en-US" sz="1400" dirty="0" smtClean="0">
                <a:solidFill>
                  <a:prstClr val="black"/>
                </a:solidFill>
                <a:latin typeface="Calibri" charset="0"/>
                <a:ea typeface="Calibri" charset="0"/>
                <a:cs typeface="Calibri" charset="0"/>
              </a:rPr>
              <a:t>")</a:t>
            </a:r>
          </a:p>
          <a:p>
            <a:r>
              <a:rPr lang="en-US" sz="1400" dirty="0" smtClean="0">
                <a:solidFill>
                  <a:prstClr val="black"/>
                </a:solidFill>
                <a:latin typeface="Calibri" charset="0"/>
                <a:ea typeface="Calibri" charset="0"/>
                <a:cs typeface="Calibri" charset="0"/>
              </a:rPr>
              <a:t>&gt; head(</a:t>
            </a:r>
            <a:r>
              <a:rPr lang="en-US" sz="1400" dirty="0" err="1" smtClean="0">
                <a:solidFill>
                  <a:prstClr val="black"/>
                </a:solidFill>
                <a:latin typeface="Calibri" charset="0"/>
                <a:ea typeface="Calibri" charset="0"/>
                <a:cs typeface="Calibri" charset="0"/>
              </a:rPr>
              <a:t>gids</a:t>
            </a:r>
            <a:r>
              <a:rPr lang="en-US" sz="1400" dirty="0" smtClean="0">
                <a:solidFill>
                  <a:prstClr val="black"/>
                </a:solidFill>
                <a:latin typeface="Calibri" charset="0"/>
                <a:ea typeface="Calibri" charset="0"/>
                <a:cs typeface="Calibri" charset="0"/>
              </a:rPr>
              <a:t>)</a:t>
            </a:r>
          </a:p>
          <a:p>
            <a:r>
              <a:rPr lang="en-US" sz="1400" dirty="0" smtClean="0">
                <a:solidFill>
                  <a:prstClr val="black"/>
                </a:solidFill>
                <a:latin typeface="Calibri" charset="0"/>
                <a:ea typeface="Calibri" charset="0"/>
                <a:cs typeface="Calibri" charset="0"/>
              </a:rPr>
              <a:t>[</a:t>
            </a:r>
            <a:r>
              <a:rPr lang="en-US" sz="1400" dirty="0">
                <a:solidFill>
                  <a:prstClr val="black"/>
                </a:solidFill>
                <a:latin typeface="Calibri" charset="0"/>
                <a:ea typeface="Calibri" charset="0"/>
                <a:cs typeface="Calibri" charset="0"/>
              </a:rPr>
              <a:t>1] "gid_2008_02_26_fanbbc_phimlb_1" "gid_2008_02_26_flsbbc_detmlb_1" "gid_2008_02_26_umibbc_flomlb_1" "gid_2008_02_26_umwbbc_nynmlb_1"[5] "gid_2008_02_27_cinmlb_phimlb_1" "gid_2008_02_27_colmlb_chamlb_1"</a:t>
            </a:r>
          </a:p>
        </p:txBody>
      </p:sp>
      <p:sp>
        <p:nvSpPr>
          <p:cNvPr id="13" name="Title 1"/>
          <p:cNvSpPr txBox="1">
            <a:spLocks/>
          </p:cNvSpPr>
          <p:nvPr/>
        </p:nvSpPr>
        <p:spPr>
          <a:xfrm>
            <a:off x="0" y="6174526"/>
            <a:ext cx="6858000" cy="756745"/>
          </a:xfrm>
          <a:prstGeom prst="rect">
            <a:avLst/>
          </a:prstGeom>
          <a:solidFill>
            <a:srgbClr val="002060"/>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2800" dirty="0" smtClean="0">
                <a:solidFill>
                  <a:schemeClr val="bg1"/>
                </a:solidFill>
              </a:rPr>
              <a:t>Option 2: Using </a:t>
            </a:r>
            <a:r>
              <a:rPr lang="en-US" sz="2800" dirty="0" err="1" smtClean="0">
                <a:solidFill>
                  <a:schemeClr val="bg1"/>
                </a:solidFill>
              </a:rPr>
              <a:t>Gids</a:t>
            </a:r>
            <a:r>
              <a:rPr lang="en-US" sz="2800" dirty="0" smtClean="0">
                <a:solidFill>
                  <a:schemeClr val="bg1"/>
                </a:solidFill>
              </a:rPr>
              <a:t> to Download One Game</a:t>
            </a:r>
            <a:endParaRPr lang="en-US" sz="2800" dirty="0">
              <a:solidFill>
                <a:schemeClr val="bg1"/>
              </a:solidFill>
            </a:endParaRPr>
          </a:p>
        </p:txBody>
      </p:sp>
    </p:spTree>
    <p:extLst>
      <p:ext uri="{BB962C8B-B14F-4D97-AF65-F5344CB8AC3E}">
        <p14:creationId xmlns:p14="http://schemas.microsoft.com/office/powerpoint/2010/main" val="20613625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56745"/>
            <a:ext cx="6858000" cy="1214333"/>
          </a:xfrm>
        </p:spPr>
        <p:txBody>
          <a:bodyPr>
            <a:normAutofit fontScale="25000" lnSpcReduction="20000"/>
          </a:bodyPr>
          <a:lstStyle/>
          <a:p>
            <a:r>
              <a:rPr lang="en-US" sz="6400" dirty="0" smtClean="0"/>
              <a:t>For the remainder of this example we are going to use a third option to </a:t>
            </a:r>
            <a:r>
              <a:rPr lang="en-US" sz="6400" dirty="0" smtClean="0"/>
              <a:t>filter </a:t>
            </a:r>
            <a:r>
              <a:rPr lang="en-US" sz="6400" dirty="0" smtClean="0"/>
              <a:t>our data</a:t>
            </a:r>
          </a:p>
          <a:p>
            <a:r>
              <a:rPr lang="en-US" sz="6400" dirty="0" smtClean="0"/>
              <a:t>Originally we saved our data, containing all of the games played on 4/17/16 in a database</a:t>
            </a:r>
          </a:p>
          <a:p>
            <a:r>
              <a:rPr lang="en-US" sz="6400" dirty="0" smtClean="0"/>
              <a:t>Combined with the </a:t>
            </a:r>
            <a:r>
              <a:rPr lang="en-US" sz="6400" dirty="0" err="1" smtClean="0"/>
              <a:t>dplyr</a:t>
            </a:r>
            <a:r>
              <a:rPr lang="en-US" sz="6400" dirty="0" smtClean="0"/>
              <a:t> package, we can easily filter our table in the database for the game of interest</a:t>
            </a:r>
          </a:p>
          <a:p>
            <a:endParaRPr lang="en-US" sz="6400" dirty="0" smtClean="0"/>
          </a:p>
          <a:p>
            <a:endParaRPr lang="en-US" sz="6400" dirty="0"/>
          </a:p>
          <a:p>
            <a:r>
              <a:rPr lang="en-US" sz="6400" dirty="0" smtClean="0"/>
              <a:t>The above code filtered the pitches table using the </a:t>
            </a:r>
            <a:r>
              <a:rPr lang="en-US" sz="6400" dirty="0" err="1" smtClean="0"/>
              <a:t>gameday_link</a:t>
            </a:r>
            <a:r>
              <a:rPr lang="en-US" sz="6400" dirty="0"/>
              <a:t> </a:t>
            </a:r>
            <a:r>
              <a:rPr lang="en-US" sz="6400" dirty="0" smtClean="0"/>
              <a:t>(same as the </a:t>
            </a:r>
            <a:r>
              <a:rPr lang="en-US" sz="6400" dirty="0" err="1" smtClean="0"/>
              <a:t>game.id</a:t>
            </a:r>
            <a:r>
              <a:rPr lang="en-US" sz="6400" dirty="0" smtClean="0"/>
              <a:t> which was used in the scrape function), and then saved it in a data frame so that it would easier to manipulate using ggplot2</a:t>
            </a:r>
          </a:p>
          <a:p>
            <a:r>
              <a:rPr lang="en-US" sz="6400" dirty="0" smtClean="0"/>
              <a:t>One of the more interesting aspects of the </a:t>
            </a:r>
            <a:r>
              <a:rPr lang="en-US" sz="6400" dirty="0" err="1" smtClean="0"/>
              <a:t>pitchRx</a:t>
            </a:r>
            <a:r>
              <a:rPr lang="en-US" sz="6400" dirty="0" smtClean="0"/>
              <a:t> data is that it contains variables such as the coordinates of the ball when it crossed the plate, as well as velocity (and much, much more)</a:t>
            </a:r>
          </a:p>
          <a:p>
            <a:r>
              <a:rPr lang="en-US" sz="6400" dirty="0" smtClean="0"/>
              <a:t>Using these we can plot the location of pitches (from the umpire/catcher’s perspective, </a:t>
            </a:r>
            <a:r>
              <a:rPr lang="en-US" sz="6400" dirty="0" err="1" smtClean="0"/>
              <a:t>px</a:t>
            </a:r>
            <a:r>
              <a:rPr lang="en-US" sz="6400" dirty="0" smtClean="0"/>
              <a:t> = left to right, </a:t>
            </a:r>
            <a:r>
              <a:rPr lang="en-US" sz="6400" dirty="0" err="1" smtClean="0"/>
              <a:t>pz</a:t>
            </a:r>
            <a:r>
              <a:rPr lang="en-US" sz="6400" dirty="0" smtClean="0"/>
              <a:t> = up and down):</a:t>
            </a:r>
          </a:p>
          <a:p>
            <a:endParaRPr lang="en-US" sz="6400" dirty="0"/>
          </a:p>
          <a:p>
            <a:endParaRPr lang="en-US" sz="6400" dirty="0" smtClean="0"/>
          </a:p>
          <a:p>
            <a:r>
              <a:rPr lang="en-US" sz="6400" dirty="0" smtClean="0"/>
              <a:t>Or we could compare the velocity distribution of pitches thrown by each team using the “</a:t>
            </a:r>
            <a:r>
              <a:rPr lang="en-US" sz="6400" dirty="0" err="1" smtClean="0"/>
              <a:t>inning_side</a:t>
            </a:r>
            <a:r>
              <a:rPr lang="en-US" sz="6400" dirty="0" smtClean="0"/>
              <a:t>” option</a:t>
            </a:r>
          </a:p>
          <a:p>
            <a:endParaRPr lang="en-US" sz="6400" dirty="0"/>
          </a:p>
          <a:p>
            <a:endParaRPr lang="en-US" sz="6400" dirty="0" smtClean="0"/>
          </a:p>
          <a:p>
            <a:endParaRPr lang="en-US" sz="6400" dirty="0" smtClean="0"/>
          </a:p>
          <a:p>
            <a:endParaRPr lang="en-US" sz="6400" dirty="0"/>
          </a:p>
          <a:p>
            <a:endParaRPr lang="en-US" sz="6400" dirty="0" smtClean="0"/>
          </a:p>
          <a:p>
            <a:endParaRPr lang="en-US" sz="1400" dirty="0" smtClean="0"/>
          </a:p>
          <a:p>
            <a:pPr lvl="2"/>
            <a:endParaRPr lang="en-US" sz="1400" dirty="0"/>
          </a:p>
        </p:txBody>
      </p:sp>
      <p:sp>
        <p:nvSpPr>
          <p:cNvPr id="7" name="Content Placeholder 2"/>
          <p:cNvSpPr txBox="1">
            <a:spLocks/>
          </p:cNvSpPr>
          <p:nvPr/>
        </p:nvSpPr>
        <p:spPr>
          <a:xfrm>
            <a:off x="-3378200" y="4166150"/>
            <a:ext cx="4411024" cy="735225"/>
          </a:xfrm>
          <a:prstGeom prst="rect">
            <a:avLst/>
          </a:prstGeom>
        </p:spPr>
        <p:txBody>
          <a:bodyPr vert="horz" lIns="121920" tIns="60960" rIns="121920" bIns="6096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685783" indent="-685783" algn="ctr" defTabSz="1219170">
              <a:lnSpc>
                <a:spcPct val="100000"/>
              </a:lnSpc>
              <a:spcBef>
                <a:spcPts val="0"/>
              </a:spcBef>
              <a:buFont typeface="+mj-lt"/>
              <a:buAutoNum type="arabicPeriod"/>
            </a:pPr>
            <a:endParaRPr lang="en-US" sz="3733" dirty="0"/>
          </a:p>
        </p:txBody>
      </p:sp>
      <p:sp>
        <p:nvSpPr>
          <p:cNvPr id="8" name="Title 1"/>
          <p:cNvSpPr txBox="1">
            <a:spLocks/>
          </p:cNvSpPr>
          <p:nvPr/>
        </p:nvSpPr>
        <p:spPr>
          <a:xfrm>
            <a:off x="0" y="0"/>
            <a:ext cx="6858000" cy="756745"/>
          </a:xfrm>
          <a:prstGeom prst="rect">
            <a:avLst/>
          </a:prstGeom>
          <a:solidFill>
            <a:srgbClr val="002060"/>
          </a:solidFill>
        </p:spPr>
        <p:txBody>
          <a:bodyPr vert="horz" lIns="91440" tIns="45720" rIns="91440" bIns="45720" rtlCol="0" anchor="ct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sz="2800" dirty="0" smtClean="0">
                <a:solidFill>
                  <a:schemeClr val="bg1"/>
                </a:solidFill>
              </a:rPr>
              <a:t>Analyzing the Data</a:t>
            </a:r>
            <a:endParaRPr lang="en-US" sz="2800" dirty="0">
              <a:solidFill>
                <a:schemeClr val="bg1"/>
              </a:solidFill>
            </a:endParaRPr>
          </a:p>
        </p:txBody>
      </p:sp>
      <p:sp>
        <p:nvSpPr>
          <p:cNvPr id="9" name="Rectangle 8"/>
          <p:cNvSpPr/>
          <p:nvPr/>
        </p:nvSpPr>
        <p:spPr>
          <a:xfrm>
            <a:off x="181303" y="2158147"/>
            <a:ext cx="6495393" cy="276999"/>
          </a:xfrm>
          <a:prstGeom prst="rect">
            <a:avLst/>
          </a:prstGeom>
          <a:solidFill>
            <a:schemeClr val="bg2">
              <a:lumMod val="90000"/>
            </a:schemeClr>
          </a:solidFill>
        </p:spPr>
        <p:txBody>
          <a:bodyPr wrap="square">
            <a:spAutoFit/>
          </a:bodyPr>
          <a:lstStyle/>
          <a:p>
            <a:r>
              <a:rPr lang="en-US" sz="1200" dirty="0" err="1">
                <a:solidFill>
                  <a:prstClr val="black"/>
                </a:solidFill>
                <a:latin typeface="Calibri" charset="0"/>
                <a:ea typeface="Calibri" charset="0"/>
                <a:cs typeface="Calibri" charset="0"/>
              </a:rPr>
              <a:t>astros_game</a:t>
            </a:r>
            <a:r>
              <a:rPr lang="en-US" sz="1200" dirty="0">
                <a:solidFill>
                  <a:prstClr val="black"/>
                </a:solidFill>
                <a:latin typeface="Calibri" charset="0"/>
                <a:ea typeface="Calibri" charset="0"/>
                <a:cs typeface="Calibri" charset="0"/>
              </a:rPr>
              <a:t>&lt;-</a:t>
            </a:r>
            <a:r>
              <a:rPr lang="en-US" sz="1200" dirty="0" err="1">
                <a:solidFill>
                  <a:prstClr val="black"/>
                </a:solidFill>
                <a:latin typeface="Calibri" charset="0"/>
                <a:ea typeface="Calibri" charset="0"/>
                <a:cs typeface="Calibri" charset="0"/>
              </a:rPr>
              <a:t>as.data.frame</a:t>
            </a:r>
            <a:r>
              <a:rPr lang="en-US" sz="1200" dirty="0">
                <a:solidFill>
                  <a:prstClr val="black"/>
                </a:solidFill>
                <a:latin typeface="Calibri" charset="0"/>
                <a:ea typeface="Calibri" charset="0"/>
                <a:cs typeface="Calibri" charset="0"/>
              </a:rPr>
              <a:t>(filter(</a:t>
            </a:r>
            <a:r>
              <a:rPr lang="en-US" sz="1200" dirty="0" err="1">
                <a:solidFill>
                  <a:prstClr val="black"/>
                </a:solidFill>
                <a:latin typeface="Calibri" charset="0"/>
                <a:ea typeface="Calibri" charset="0"/>
                <a:cs typeface="Calibri" charset="0"/>
              </a:rPr>
              <a:t>pitches,gameday_link</a:t>
            </a:r>
            <a:r>
              <a:rPr lang="en-US" sz="1200" dirty="0">
                <a:solidFill>
                  <a:prstClr val="black"/>
                </a:solidFill>
                <a:latin typeface="Calibri" charset="0"/>
                <a:ea typeface="Calibri" charset="0"/>
                <a:cs typeface="Calibri" charset="0"/>
              </a:rPr>
              <a:t>=="gid_2016_04_17_detmlb_houmlb_1"))</a:t>
            </a:r>
          </a:p>
        </p:txBody>
      </p:sp>
      <p:sp>
        <p:nvSpPr>
          <p:cNvPr id="10" name="Rectangle 9"/>
          <p:cNvSpPr/>
          <p:nvPr/>
        </p:nvSpPr>
        <p:spPr>
          <a:xfrm>
            <a:off x="181302" y="4395262"/>
            <a:ext cx="6495393" cy="276999"/>
          </a:xfrm>
          <a:prstGeom prst="rect">
            <a:avLst/>
          </a:prstGeom>
          <a:solidFill>
            <a:schemeClr val="bg2">
              <a:lumMod val="90000"/>
            </a:schemeClr>
          </a:solidFill>
        </p:spPr>
        <p:txBody>
          <a:bodyPr wrap="square">
            <a:spAutoFit/>
          </a:bodyPr>
          <a:lstStyle/>
          <a:p>
            <a:r>
              <a:rPr lang="en-US" sz="1200" dirty="0" err="1">
                <a:solidFill>
                  <a:prstClr val="black"/>
                </a:solidFill>
                <a:latin typeface="Calibri" charset="0"/>
                <a:ea typeface="Calibri" charset="0"/>
                <a:cs typeface="Calibri" charset="0"/>
              </a:rPr>
              <a:t>pitch_loc</a:t>
            </a:r>
            <a:r>
              <a:rPr lang="en-US" sz="1200" dirty="0">
                <a:solidFill>
                  <a:prstClr val="black"/>
                </a:solidFill>
                <a:latin typeface="Calibri" charset="0"/>
                <a:ea typeface="Calibri" charset="0"/>
                <a:cs typeface="Calibri" charset="0"/>
              </a:rPr>
              <a:t>&lt;-</a:t>
            </a:r>
            <a:r>
              <a:rPr lang="en-US" sz="1200" dirty="0" err="1">
                <a:solidFill>
                  <a:prstClr val="black"/>
                </a:solidFill>
                <a:latin typeface="Calibri" charset="0"/>
                <a:ea typeface="Calibri" charset="0"/>
                <a:cs typeface="Calibri" charset="0"/>
              </a:rPr>
              <a:t>ggplot</a:t>
            </a:r>
            <a:r>
              <a:rPr lang="en-US" sz="1200" dirty="0">
                <a:solidFill>
                  <a:prstClr val="black"/>
                </a:solidFill>
                <a:latin typeface="Calibri" charset="0"/>
                <a:ea typeface="Calibri" charset="0"/>
                <a:cs typeface="Calibri" charset="0"/>
              </a:rPr>
              <a:t>(</a:t>
            </a:r>
            <a:r>
              <a:rPr lang="en-US" sz="1200" dirty="0" err="1">
                <a:solidFill>
                  <a:prstClr val="black"/>
                </a:solidFill>
                <a:latin typeface="Calibri" charset="0"/>
                <a:ea typeface="Calibri" charset="0"/>
                <a:cs typeface="Calibri" charset="0"/>
              </a:rPr>
              <a:t>astros_game,aes</a:t>
            </a:r>
            <a:r>
              <a:rPr lang="en-US" sz="1200" dirty="0">
                <a:solidFill>
                  <a:prstClr val="black"/>
                </a:solidFill>
                <a:latin typeface="Calibri" charset="0"/>
                <a:ea typeface="Calibri" charset="0"/>
                <a:cs typeface="Calibri" charset="0"/>
              </a:rPr>
              <a:t>(x=</a:t>
            </a:r>
            <a:r>
              <a:rPr lang="en-US" sz="1200" dirty="0" err="1">
                <a:solidFill>
                  <a:prstClr val="black"/>
                </a:solidFill>
                <a:latin typeface="Calibri" charset="0"/>
                <a:ea typeface="Calibri" charset="0"/>
                <a:cs typeface="Calibri" charset="0"/>
              </a:rPr>
              <a:t>px,y</a:t>
            </a:r>
            <a:r>
              <a:rPr lang="en-US" sz="1200" dirty="0">
                <a:solidFill>
                  <a:prstClr val="black"/>
                </a:solidFill>
                <a:latin typeface="Calibri" charset="0"/>
                <a:ea typeface="Calibri" charset="0"/>
                <a:cs typeface="Calibri" charset="0"/>
              </a:rPr>
              <a:t>=</a:t>
            </a:r>
            <a:r>
              <a:rPr lang="en-US" sz="1200" dirty="0" err="1">
                <a:solidFill>
                  <a:prstClr val="black"/>
                </a:solidFill>
                <a:latin typeface="Calibri" charset="0"/>
                <a:ea typeface="Calibri" charset="0"/>
                <a:cs typeface="Calibri" charset="0"/>
              </a:rPr>
              <a:t>pz</a:t>
            </a:r>
            <a:r>
              <a:rPr lang="en-US" sz="1200" dirty="0">
                <a:solidFill>
                  <a:prstClr val="black"/>
                </a:solidFill>
                <a:latin typeface="Calibri" charset="0"/>
                <a:ea typeface="Calibri" charset="0"/>
                <a:cs typeface="Calibri" charset="0"/>
              </a:rPr>
              <a:t>))+</a:t>
            </a:r>
            <a:r>
              <a:rPr lang="en-US" sz="1200" dirty="0" err="1">
                <a:solidFill>
                  <a:prstClr val="black"/>
                </a:solidFill>
                <a:latin typeface="Calibri" charset="0"/>
                <a:ea typeface="Calibri" charset="0"/>
                <a:cs typeface="Calibri" charset="0"/>
              </a:rPr>
              <a:t>geom_point</a:t>
            </a:r>
            <a:r>
              <a:rPr lang="en-US" sz="1200" dirty="0">
                <a:solidFill>
                  <a:prstClr val="black"/>
                </a:solidFill>
                <a:latin typeface="Calibri" charset="0"/>
                <a:ea typeface="Calibri" charset="0"/>
                <a:cs typeface="Calibri" charset="0"/>
              </a:rPr>
              <a:t>()pitch_loc+geom_density2d()</a:t>
            </a:r>
          </a:p>
        </p:txBody>
      </p:sp>
      <p:pic>
        <p:nvPicPr>
          <p:cNvPr id="2" name="Picture 1"/>
          <p:cNvPicPr>
            <a:picLocks noChangeAspect="1"/>
          </p:cNvPicPr>
          <p:nvPr/>
        </p:nvPicPr>
        <p:blipFill>
          <a:blip r:embed="rId2"/>
          <a:stretch>
            <a:fillRect/>
          </a:stretch>
        </p:blipFill>
        <p:spPr>
          <a:xfrm>
            <a:off x="0" y="5944056"/>
            <a:ext cx="3134135" cy="3199944"/>
          </a:xfrm>
          <a:prstGeom prst="rect">
            <a:avLst/>
          </a:prstGeom>
        </p:spPr>
      </p:pic>
      <p:pic>
        <p:nvPicPr>
          <p:cNvPr id="4" name="Picture 3"/>
          <p:cNvPicPr>
            <a:picLocks noChangeAspect="1"/>
          </p:cNvPicPr>
          <p:nvPr/>
        </p:nvPicPr>
        <p:blipFill>
          <a:blip r:embed="rId3"/>
          <a:stretch>
            <a:fillRect/>
          </a:stretch>
        </p:blipFill>
        <p:spPr>
          <a:xfrm>
            <a:off x="3789336" y="5944056"/>
            <a:ext cx="3068664" cy="3199944"/>
          </a:xfrm>
          <a:prstGeom prst="rect">
            <a:avLst/>
          </a:prstGeom>
        </p:spPr>
      </p:pic>
      <p:sp>
        <p:nvSpPr>
          <p:cNvPr id="14" name="Rectangle 13"/>
          <p:cNvSpPr/>
          <p:nvPr/>
        </p:nvSpPr>
        <p:spPr>
          <a:xfrm>
            <a:off x="181301" y="5260273"/>
            <a:ext cx="6495393" cy="276999"/>
          </a:xfrm>
          <a:prstGeom prst="rect">
            <a:avLst/>
          </a:prstGeom>
          <a:solidFill>
            <a:schemeClr val="bg2">
              <a:lumMod val="90000"/>
            </a:schemeClr>
          </a:solidFill>
        </p:spPr>
        <p:txBody>
          <a:bodyPr wrap="square">
            <a:spAutoFit/>
          </a:bodyPr>
          <a:lstStyle/>
          <a:p>
            <a:r>
              <a:rPr lang="en-US" sz="1200" dirty="0" err="1">
                <a:solidFill>
                  <a:prstClr val="black"/>
                </a:solidFill>
                <a:latin typeface="Calibri" charset="0"/>
                <a:ea typeface="Calibri" charset="0"/>
                <a:cs typeface="Calibri" charset="0"/>
              </a:rPr>
              <a:t>pitch_speed</a:t>
            </a:r>
            <a:r>
              <a:rPr lang="en-US" sz="1200" dirty="0">
                <a:solidFill>
                  <a:prstClr val="black"/>
                </a:solidFill>
                <a:latin typeface="Calibri" charset="0"/>
                <a:ea typeface="Calibri" charset="0"/>
                <a:cs typeface="Calibri" charset="0"/>
              </a:rPr>
              <a:t>&lt;-</a:t>
            </a:r>
            <a:r>
              <a:rPr lang="en-US" sz="1200" dirty="0" err="1">
                <a:solidFill>
                  <a:prstClr val="black"/>
                </a:solidFill>
                <a:latin typeface="Calibri" charset="0"/>
                <a:ea typeface="Calibri" charset="0"/>
                <a:cs typeface="Calibri" charset="0"/>
              </a:rPr>
              <a:t>qplot</a:t>
            </a:r>
            <a:r>
              <a:rPr lang="en-US" sz="1200" dirty="0">
                <a:solidFill>
                  <a:prstClr val="black"/>
                </a:solidFill>
                <a:latin typeface="Calibri" charset="0"/>
                <a:ea typeface="Calibri" charset="0"/>
                <a:cs typeface="Calibri" charset="0"/>
              </a:rPr>
              <a:t>(</a:t>
            </a:r>
            <a:r>
              <a:rPr lang="en-US" sz="1200" dirty="0" err="1">
                <a:solidFill>
                  <a:prstClr val="black"/>
                </a:solidFill>
                <a:latin typeface="Calibri" charset="0"/>
                <a:ea typeface="Calibri" charset="0"/>
                <a:cs typeface="Calibri" charset="0"/>
              </a:rPr>
              <a:t>end_speed</a:t>
            </a:r>
            <a:r>
              <a:rPr lang="en-US" sz="1200" dirty="0">
                <a:solidFill>
                  <a:prstClr val="black"/>
                </a:solidFill>
                <a:latin typeface="Calibri" charset="0"/>
                <a:ea typeface="Calibri" charset="0"/>
                <a:cs typeface="Calibri" charset="0"/>
              </a:rPr>
              <a:t>, data=</a:t>
            </a:r>
            <a:r>
              <a:rPr lang="en-US" sz="1200" dirty="0" err="1">
                <a:solidFill>
                  <a:prstClr val="black"/>
                </a:solidFill>
                <a:latin typeface="Calibri" charset="0"/>
                <a:ea typeface="Calibri" charset="0"/>
                <a:cs typeface="Calibri" charset="0"/>
              </a:rPr>
              <a:t>astros_game</a:t>
            </a:r>
            <a:r>
              <a:rPr lang="en-US" sz="1200" dirty="0">
                <a:solidFill>
                  <a:prstClr val="black"/>
                </a:solidFill>
                <a:latin typeface="Calibri" charset="0"/>
                <a:ea typeface="Calibri" charset="0"/>
                <a:cs typeface="Calibri" charset="0"/>
              </a:rPr>
              <a:t>, </a:t>
            </a:r>
            <a:r>
              <a:rPr lang="en-US" sz="1200" dirty="0" err="1">
                <a:solidFill>
                  <a:prstClr val="black"/>
                </a:solidFill>
                <a:latin typeface="Calibri" charset="0"/>
                <a:ea typeface="Calibri" charset="0"/>
                <a:cs typeface="Calibri" charset="0"/>
              </a:rPr>
              <a:t>geom</a:t>
            </a:r>
            <a:r>
              <a:rPr lang="en-US" sz="1200" dirty="0">
                <a:solidFill>
                  <a:prstClr val="black"/>
                </a:solidFill>
                <a:latin typeface="Calibri" charset="0"/>
                <a:ea typeface="Calibri" charset="0"/>
                <a:cs typeface="Calibri" charset="0"/>
              </a:rPr>
              <a:t>="density", </a:t>
            </a:r>
            <a:r>
              <a:rPr lang="en-US" sz="1200" dirty="0" smtClean="0">
                <a:solidFill>
                  <a:prstClr val="black"/>
                </a:solidFill>
                <a:latin typeface="Calibri" charset="0"/>
                <a:ea typeface="Calibri" charset="0"/>
                <a:cs typeface="Calibri" charset="0"/>
              </a:rPr>
              <a:t>fill=</a:t>
            </a:r>
            <a:r>
              <a:rPr lang="en-US" sz="1200" dirty="0" err="1" smtClean="0">
                <a:solidFill>
                  <a:prstClr val="black"/>
                </a:solidFill>
                <a:latin typeface="Calibri" charset="0"/>
                <a:ea typeface="Calibri" charset="0"/>
                <a:cs typeface="Calibri" charset="0"/>
              </a:rPr>
              <a:t>inning_side,alpha</a:t>
            </a:r>
            <a:r>
              <a:rPr lang="en-US" sz="1200" dirty="0" smtClean="0">
                <a:solidFill>
                  <a:prstClr val="black"/>
                </a:solidFill>
                <a:latin typeface="Calibri" charset="0"/>
                <a:ea typeface="Calibri" charset="0"/>
                <a:cs typeface="Calibri" charset="0"/>
              </a:rPr>
              <a:t>=0.2)</a:t>
            </a:r>
            <a:endParaRPr lang="en-US" sz="1200" dirty="0">
              <a:solidFill>
                <a:prstClr val="black"/>
              </a:solidFill>
              <a:latin typeface="Calibri" charset="0"/>
              <a:ea typeface="Calibri" charset="0"/>
              <a:cs typeface="Calibri" charset="0"/>
            </a:endParaRPr>
          </a:p>
        </p:txBody>
      </p:sp>
      <p:sp>
        <p:nvSpPr>
          <p:cNvPr id="15" name="Content Placeholder 2"/>
          <p:cNvSpPr txBox="1">
            <a:spLocks/>
          </p:cNvSpPr>
          <p:nvPr/>
        </p:nvSpPr>
        <p:spPr>
          <a:xfrm>
            <a:off x="181301" y="5618783"/>
            <a:ext cx="2952834" cy="325273"/>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u="sng" smtClean="0"/>
              <a:t>Pitch Location</a:t>
            </a:r>
            <a:endParaRPr lang="en-US" sz="1600" u="sng" dirty="0" smtClean="0"/>
          </a:p>
        </p:txBody>
      </p:sp>
      <p:sp>
        <p:nvSpPr>
          <p:cNvPr id="16" name="Content Placeholder 2"/>
          <p:cNvSpPr txBox="1">
            <a:spLocks/>
          </p:cNvSpPr>
          <p:nvPr/>
        </p:nvSpPr>
        <p:spPr>
          <a:xfrm>
            <a:off x="3723860" y="5578027"/>
            <a:ext cx="2952834" cy="325273"/>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600" u="sng" smtClean="0"/>
              <a:t>Pitch Velocity by Team</a:t>
            </a:r>
            <a:endParaRPr lang="en-US" sz="1600" u="sng" dirty="0" smtClean="0"/>
          </a:p>
        </p:txBody>
      </p:sp>
    </p:spTree>
    <p:extLst>
      <p:ext uri="{BB962C8B-B14F-4D97-AF65-F5344CB8AC3E}">
        <p14:creationId xmlns:p14="http://schemas.microsoft.com/office/powerpoint/2010/main" val="12872480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534</TotalTime>
  <Words>996</Words>
  <Application>Microsoft Macintosh PowerPoint</Application>
  <PresentationFormat>Letter Paper (8.5x11 in)</PresentationFormat>
  <Paragraphs>113</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Calibri</vt:lpstr>
      <vt:lpstr>Calibri Light</vt:lpstr>
      <vt:lpstr>Mangal</vt:lpstr>
      <vt:lpstr>Arial</vt:lpstr>
      <vt:lpstr>Office Theme</vt:lpstr>
      <vt:lpstr>pitchRx</vt:lpstr>
      <vt:lpstr>Github link and R Package</vt:lpstr>
      <vt:lpstr>PowerPoint Presentation</vt:lpstr>
      <vt:lpstr>PowerPoint Presentation</vt:lpstr>
      <vt:lpstr>PowerPoint Presentation</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pitchRx</dc:title>
  <dc:creator>Microsoft Office User</dc:creator>
  <cp:lastModifiedBy>Microsoft Office User</cp:lastModifiedBy>
  <cp:revision>25</cp:revision>
  <dcterms:created xsi:type="dcterms:W3CDTF">2017-03-03T01:44:28Z</dcterms:created>
  <dcterms:modified xsi:type="dcterms:W3CDTF">2017-03-06T23:56:55Z</dcterms:modified>
</cp:coreProperties>
</file>

<file path=docProps/thumbnail.jpeg>
</file>